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 id="270" r:id="rId3"/>
    <p:sldId id="257" r:id="rId4"/>
    <p:sldId id="258" r:id="rId5"/>
    <p:sldId id="272" r:id="rId6"/>
    <p:sldId id="259" r:id="rId7"/>
    <p:sldId id="260" r:id="rId8"/>
    <p:sldId id="261" r:id="rId9"/>
    <p:sldId id="262" r:id="rId10"/>
    <p:sldId id="263" r:id="rId11"/>
    <p:sldId id="266" r:id="rId12"/>
    <p:sldId id="273" r:id="rId13"/>
    <p:sldId id="268" r:id="rId14"/>
    <p:sldId id="267" r:id="rId15"/>
    <p:sldId id="269" r:id="rId16"/>
    <p:sldId id="274" r:id="rId17"/>
    <p:sldId id="271"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9900"/>
    <a:srgbClr val="000000"/>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242" autoAdjust="0"/>
  </p:normalViewPr>
  <p:slideViewPr>
    <p:cSldViewPr>
      <p:cViewPr>
        <p:scale>
          <a:sx n="103" d="100"/>
          <a:sy n="103" d="100"/>
        </p:scale>
        <p:origin x="-16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s-ES_tradnl"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pPr>
              <a:defRPr/>
            </a:pPr>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pPr>
              <a:defRPr/>
            </a:pPr>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pPr>
              <a:defRPr/>
            </a:pPr>
            <a:fld id="{C0BE2BCF-32C4-A142-9663-5457838CF4E6}" type="slidenum">
              <a:rPr lang="en-US" smtClean="0"/>
              <a:pPr>
                <a:defRPr/>
              </a:pPr>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EF02BB-EF4D-F44B-BCFF-93908E21C52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32FA2B4-52ED-2644-BE40-5E13D267C54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dirty="0"/>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F6F0D3E-D78C-B942-BDAE-024D65BE38E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s-ES_tradnl"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FC953FF-0EC5-7C4D-88EB-CC03669B0864}"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67F2FF-2934-5448-8DD6-4A57A6275281}" type="slidenum">
              <a:rPr lang="en-US" smtClean="0"/>
              <a:pPr>
                <a:defRPr/>
              </a:pPr>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FD4EF16-8CB2-A64D-96B4-0FCCBE8C8910}" type="slidenum">
              <a:rPr lang="en-US" smtClean="0"/>
              <a:pPr>
                <a:defRPr/>
              </a:pPr>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3E6D40E-7F97-2049-B676-EF47DE54016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DD599CC-8321-5044-A545-01A7D07731F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s-ES_tradnl"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FEB55F7-C067-9042-A360-5BA7BC1F67A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s-ES_tradnl"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Drag picture to placeholder or click icon to add</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C3AD881-1F59-A241-945D-B3EAE92975A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s-ES_tradnl"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pPr>
              <a:defRPr/>
            </a:pPr>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pPr>
              <a:defRPr/>
            </a:pPr>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pPr>
              <a:defRPr/>
            </a:pPr>
            <a:fld id="{421264C8-AB98-554E-8475-388466BF466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81000"/>
            <a:ext cx="7772400" cy="1828800"/>
          </a:xfrm>
        </p:spPr>
        <p:txBody>
          <a:bodyPr>
            <a:normAutofit fontScale="90000"/>
          </a:bodyPr>
          <a:lstStyle/>
          <a:p>
            <a:pPr eaLnBrk="1" hangingPunct="1">
              <a:defRPr/>
            </a:pPr>
            <a:r>
              <a:rPr lang="en-US" sz="4000" dirty="0" smtClean="0">
                <a:solidFill>
                  <a:schemeClr val="bg2">
                    <a:lumMod val="75000"/>
                  </a:schemeClr>
                </a:solidFill>
                <a:latin typeface="Arial" charset="0"/>
                <a:cs typeface="+mj-cs"/>
              </a:rPr>
              <a:t> </a:t>
            </a:r>
            <a:r>
              <a:rPr lang="en-US" sz="4000" dirty="0">
                <a:solidFill>
                  <a:schemeClr val="bg2">
                    <a:lumMod val="75000"/>
                  </a:schemeClr>
                </a:solidFill>
                <a:latin typeface="Arial" charset="0"/>
                <a:cs typeface="+mj-cs"/>
              </a:rPr>
              <a:t>ESPA</a:t>
            </a:r>
            <a:r>
              <a:rPr lang="en-US" sz="4000" dirty="0">
                <a:solidFill>
                  <a:schemeClr val="bg2">
                    <a:lumMod val="75000"/>
                  </a:schemeClr>
                </a:solidFill>
                <a:latin typeface="Arial" charset="0"/>
                <a:cs typeface="Tahoma" charset="0"/>
              </a:rPr>
              <a:t>ÑOL</a:t>
            </a:r>
            <a:br>
              <a:rPr lang="en-US" sz="4000" dirty="0">
                <a:solidFill>
                  <a:schemeClr val="bg2">
                    <a:lumMod val="75000"/>
                  </a:schemeClr>
                </a:solidFill>
                <a:latin typeface="Arial" charset="0"/>
                <a:cs typeface="Tahoma" charset="0"/>
              </a:rPr>
            </a:br>
            <a:r>
              <a:rPr lang="en-US" sz="4000" dirty="0" smtClean="0">
                <a:solidFill>
                  <a:schemeClr val="bg2">
                    <a:lumMod val="75000"/>
                  </a:schemeClr>
                </a:solidFill>
                <a:latin typeface="Arial" charset="0"/>
                <a:cs typeface="Tahoma" charset="0"/>
              </a:rPr>
              <a:t>PROFE  ALLEN</a:t>
            </a:r>
            <a:r>
              <a:rPr lang="en-US" sz="4000" dirty="0">
                <a:solidFill>
                  <a:schemeClr val="bg2">
                    <a:lumMod val="75000"/>
                  </a:schemeClr>
                </a:solidFill>
                <a:latin typeface="Arial" charset="0"/>
                <a:cs typeface="Tahoma" charset="0"/>
              </a:rPr>
              <a:t/>
            </a:r>
            <a:br>
              <a:rPr lang="en-US" sz="4000" dirty="0">
                <a:solidFill>
                  <a:schemeClr val="bg2">
                    <a:lumMod val="75000"/>
                  </a:schemeClr>
                </a:solidFill>
                <a:latin typeface="Arial" charset="0"/>
                <a:cs typeface="Tahoma" charset="0"/>
              </a:rPr>
            </a:br>
            <a:endParaRPr lang="en-US" sz="4000" dirty="0">
              <a:solidFill>
                <a:schemeClr val="bg2">
                  <a:lumMod val="75000"/>
                </a:schemeClr>
              </a:solidFill>
              <a:latin typeface="Arial" charset="0"/>
              <a:cs typeface="Tahoma" charset="0"/>
            </a:endParaRPr>
          </a:p>
        </p:txBody>
      </p:sp>
      <p:sp>
        <p:nvSpPr>
          <p:cNvPr id="2051" name="Rectangle 3"/>
          <p:cNvSpPr>
            <a:spLocks noGrp="1" noChangeArrowheads="1"/>
          </p:cNvSpPr>
          <p:nvPr>
            <p:ph type="subTitle" idx="1"/>
          </p:nvPr>
        </p:nvSpPr>
        <p:spPr>
          <a:xfrm rot="325814">
            <a:off x="2117784" y="3065318"/>
            <a:ext cx="6568194" cy="3352800"/>
          </a:xfrm>
        </p:spPr>
        <p:txBody>
          <a:bodyPr>
            <a:normAutofit/>
          </a:bodyPr>
          <a:lstStyle/>
          <a:p>
            <a:pPr eaLnBrk="1" hangingPunct="1">
              <a:buFont typeface="Wingdings" charset="0"/>
              <a:buNone/>
              <a:defRPr/>
            </a:pPr>
            <a:r>
              <a:rPr lang="en-US" sz="4400" dirty="0" smtClean="0">
                <a:solidFill>
                  <a:schemeClr val="hlink"/>
                </a:solidFill>
                <a:latin typeface="Verdana" charset="0"/>
                <a:cs typeface="+mn-cs"/>
              </a:rPr>
              <a:t> </a:t>
            </a:r>
            <a:r>
              <a:rPr lang="en-US" sz="4400" i="1" dirty="0" smtClean="0">
                <a:solidFill>
                  <a:schemeClr val="accent3">
                    <a:lumMod val="75000"/>
                  </a:schemeClr>
                </a:solidFill>
                <a:latin typeface="Verdana" charset="0"/>
              </a:rPr>
              <a:t>BIENVENIDOS </a:t>
            </a:r>
            <a:r>
              <a:rPr lang="en-US" sz="4400" i="1" dirty="0">
                <a:solidFill>
                  <a:schemeClr val="accent3">
                    <a:lumMod val="75000"/>
                  </a:schemeClr>
                </a:solidFill>
                <a:latin typeface="Verdana" charset="0"/>
              </a:rPr>
              <a:t>A </a:t>
            </a:r>
            <a:r>
              <a:rPr lang="en-US" sz="4400" i="1" dirty="0" smtClean="0">
                <a:solidFill>
                  <a:schemeClr val="accent3">
                    <a:lumMod val="75000"/>
                  </a:schemeClr>
                </a:solidFill>
                <a:latin typeface="Verdana" charset="0"/>
              </a:rPr>
              <a:t>                                                                       LA CLASE DE </a:t>
            </a:r>
          </a:p>
          <a:p>
            <a:pPr eaLnBrk="1" hangingPunct="1">
              <a:buFont typeface="Wingdings" charset="0"/>
              <a:buNone/>
              <a:defRPr/>
            </a:pPr>
            <a:r>
              <a:rPr lang="en-US" sz="4400" i="1" dirty="0" smtClean="0">
                <a:solidFill>
                  <a:schemeClr val="accent3">
                    <a:lumMod val="75000"/>
                  </a:schemeClr>
                </a:solidFill>
                <a:latin typeface="Verdana" charset="0"/>
              </a:rPr>
              <a:t>   ESPA</a:t>
            </a:r>
            <a:r>
              <a:rPr lang="en-US" sz="4400" i="1" dirty="0" smtClean="0">
                <a:solidFill>
                  <a:schemeClr val="accent3">
                    <a:lumMod val="75000"/>
                  </a:schemeClr>
                </a:solidFill>
                <a:latin typeface="Verdana" charset="0"/>
                <a:cs typeface="Tahoma" charset="0"/>
              </a:rPr>
              <a:t>ÑOL</a:t>
            </a:r>
            <a:endParaRPr lang="en-US" sz="4400" i="1" dirty="0">
              <a:solidFill>
                <a:schemeClr val="accent3">
                  <a:lumMod val="75000"/>
                </a:schemeClr>
              </a:solidFill>
              <a:latin typeface="Verdana" charset="0"/>
              <a:cs typeface="Tahoma" charset="0"/>
            </a:endParaRPr>
          </a:p>
          <a:p>
            <a:pPr eaLnBrk="1" hangingPunct="1">
              <a:buFont typeface="Wingdings" charset="0"/>
              <a:buNone/>
              <a:defRPr/>
            </a:pPr>
            <a:r>
              <a:rPr lang="en-US" sz="4400" dirty="0">
                <a:latin typeface="Verdana" charset="0"/>
                <a:cs typeface="Tahoma" charset="0"/>
              </a:rPr>
              <a:t> </a:t>
            </a:r>
          </a:p>
          <a:p>
            <a:pPr eaLnBrk="1" hangingPunct="1">
              <a:buFont typeface="Wingdings" charset="0"/>
              <a:buNone/>
              <a:defRPr/>
            </a:pPr>
            <a:endParaRPr lang="en-US" sz="1800" dirty="0">
              <a:solidFill>
                <a:srgbClr val="000099"/>
              </a:solidFill>
              <a:latin typeface="Verdana" charset="0"/>
              <a:cs typeface="Tahoma"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20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fade">
                                      <p:cBhvr>
                                        <p:cTn id="22" dur="20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636588"/>
          </a:xfrm>
        </p:spPr>
        <p:txBody>
          <a:bodyPr>
            <a:normAutofit fontScale="90000"/>
          </a:bodyPr>
          <a:lstStyle/>
          <a:p>
            <a:pPr eaLnBrk="1" hangingPunct="1">
              <a:defRPr/>
            </a:pPr>
            <a:r>
              <a:rPr lang="en-US" sz="4000" b="1" u="sng">
                <a:latin typeface="Arial" charset="0"/>
                <a:cs typeface="+mj-cs"/>
              </a:rPr>
              <a:t>Note Books</a:t>
            </a:r>
          </a:p>
        </p:txBody>
      </p:sp>
      <p:sp>
        <p:nvSpPr>
          <p:cNvPr id="14339" name="Rectangle 3"/>
          <p:cNvSpPr>
            <a:spLocks noGrp="1" noChangeArrowheads="1"/>
          </p:cNvSpPr>
          <p:nvPr>
            <p:ph idx="1"/>
          </p:nvPr>
        </p:nvSpPr>
        <p:spPr>
          <a:xfrm>
            <a:off x="457200" y="914400"/>
            <a:ext cx="8229600" cy="5638800"/>
          </a:xfrm>
        </p:spPr>
        <p:txBody>
          <a:bodyPr/>
          <a:lstStyle/>
          <a:p>
            <a:pPr marL="0" indent="0" eaLnBrk="1" hangingPunct="1">
              <a:lnSpc>
                <a:spcPct val="80000"/>
              </a:lnSpc>
              <a:buNone/>
              <a:defRPr/>
            </a:pPr>
            <a:endParaRPr lang="en-US" sz="2800" dirty="0" smtClean="0">
              <a:solidFill>
                <a:schemeClr val="hlink"/>
              </a:solidFill>
              <a:latin typeface="Verdana" charset="0"/>
              <a:cs typeface="+mn-cs"/>
            </a:endParaRPr>
          </a:p>
          <a:p>
            <a:pPr marL="0" indent="0" eaLnBrk="1" hangingPunct="1">
              <a:lnSpc>
                <a:spcPct val="80000"/>
              </a:lnSpc>
              <a:buNone/>
              <a:defRPr/>
            </a:pPr>
            <a:r>
              <a:rPr lang="en-US" sz="2800" dirty="0" smtClean="0">
                <a:solidFill>
                  <a:schemeClr val="hlink"/>
                </a:solidFill>
                <a:latin typeface="Verdana" charset="0"/>
                <a:cs typeface="+mn-cs"/>
              </a:rPr>
              <a:t>You </a:t>
            </a:r>
            <a:r>
              <a:rPr lang="en-US" sz="2800" dirty="0" smtClean="0">
                <a:solidFill>
                  <a:schemeClr val="hlink"/>
                </a:solidFill>
                <a:latin typeface="Verdana" charset="0"/>
                <a:cs typeface="+mn-cs"/>
              </a:rPr>
              <a:t>must </a:t>
            </a:r>
            <a:r>
              <a:rPr lang="en-US" sz="2800" dirty="0">
                <a:solidFill>
                  <a:schemeClr val="hlink"/>
                </a:solidFill>
                <a:latin typeface="Verdana" charset="0"/>
                <a:cs typeface="+mn-cs"/>
              </a:rPr>
              <a:t>have a 3ring binder </a:t>
            </a:r>
            <a:r>
              <a:rPr lang="en-US" sz="2800" dirty="0" smtClean="0">
                <a:solidFill>
                  <a:schemeClr val="hlink"/>
                </a:solidFill>
                <a:latin typeface="Verdana" charset="0"/>
                <a:cs typeface="+mn-cs"/>
              </a:rPr>
              <a:t>in which you  should keep your workbook. </a:t>
            </a:r>
            <a:r>
              <a:rPr lang="en-US" sz="2800" dirty="0">
                <a:solidFill>
                  <a:schemeClr val="hlink"/>
                </a:solidFill>
                <a:latin typeface="Verdana" charset="0"/>
                <a:cs typeface="+mn-cs"/>
              </a:rPr>
              <a:t>You will keep handouts and other notes in this binder.</a:t>
            </a:r>
          </a:p>
          <a:p>
            <a:pPr eaLnBrk="1" hangingPunct="1">
              <a:lnSpc>
                <a:spcPct val="80000"/>
              </a:lnSpc>
              <a:defRPr/>
            </a:pPr>
            <a:endParaRPr lang="en-US" sz="2800" dirty="0" smtClean="0">
              <a:latin typeface="Verdana" charset="0"/>
              <a:cs typeface="+mn-cs"/>
            </a:endParaRPr>
          </a:p>
          <a:p>
            <a:pPr marL="0" indent="0">
              <a:lnSpc>
                <a:spcPct val="80000"/>
              </a:lnSpc>
              <a:buNone/>
              <a:defRPr/>
            </a:pPr>
            <a:r>
              <a:rPr lang="en-US" sz="2800" dirty="0" smtClean="0">
                <a:latin typeface="Verdana" charset="0"/>
                <a:cs typeface="+mn-cs"/>
              </a:rPr>
              <a:t>You </a:t>
            </a:r>
            <a:r>
              <a:rPr lang="en-US" sz="2800" dirty="0">
                <a:latin typeface="Verdana" charset="0"/>
                <a:cs typeface="+mn-cs"/>
              </a:rPr>
              <a:t>are expected to do all </a:t>
            </a:r>
            <a:r>
              <a:rPr lang="en-US" sz="2800" dirty="0" smtClean="0">
                <a:latin typeface="Verdana" charset="0"/>
                <a:cs typeface="+mn-cs"/>
              </a:rPr>
              <a:t>homework, class </a:t>
            </a:r>
            <a:r>
              <a:rPr lang="en-US" sz="2800" dirty="0">
                <a:latin typeface="Verdana" charset="0"/>
                <a:cs typeface="+mn-cs"/>
              </a:rPr>
              <a:t>work </a:t>
            </a:r>
            <a:r>
              <a:rPr lang="en-US" sz="2800" dirty="0" smtClean="0">
                <a:latin typeface="Verdana" charset="0"/>
                <a:cs typeface="+mn-cs"/>
              </a:rPr>
              <a:t>and keep notes and </a:t>
            </a:r>
            <a:r>
              <a:rPr lang="en-US" sz="2800" dirty="0">
                <a:latin typeface="Verdana" charset="0"/>
                <a:cs typeface="+mn-cs"/>
              </a:rPr>
              <a:t>written warm-</a:t>
            </a:r>
            <a:r>
              <a:rPr lang="en-US" sz="2800" dirty="0">
                <a:latin typeface="Verdana" charset="0"/>
              </a:rPr>
              <a:t>ups in this </a:t>
            </a:r>
            <a:r>
              <a:rPr lang="en-US" sz="2800" dirty="0" smtClean="0">
                <a:latin typeface="Verdana" charset="0"/>
              </a:rPr>
              <a:t>binder </a:t>
            </a:r>
            <a:r>
              <a:rPr lang="en-US" sz="2800" dirty="0">
                <a:latin typeface="Verdana" charset="0"/>
              </a:rPr>
              <a:t>.</a:t>
            </a:r>
            <a:endParaRPr lang="en-US" sz="2800" dirty="0">
              <a:latin typeface="Verdana" charset="0"/>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randombar(horizontal)">
                                      <p:cBhvr>
                                        <p:cTn id="7" dur="600">
                                          <p:stCondLst>
                                            <p:cond delay="0"/>
                                          </p:stCondLst>
                                        </p:cTn>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randombar(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randombar(horizontal)">
                                      <p:cBhvr>
                                        <p:cTn id="17"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838200"/>
          </a:xfrm>
        </p:spPr>
        <p:txBody>
          <a:bodyPr/>
          <a:lstStyle/>
          <a:p>
            <a:pPr eaLnBrk="1" hangingPunct="1">
              <a:defRPr/>
            </a:pPr>
            <a:r>
              <a:rPr lang="en-US" sz="4000" b="1" u="sng">
                <a:latin typeface="Arial" charset="0"/>
                <a:cs typeface="+mj-cs"/>
              </a:rPr>
              <a:t>Procedures at beginning of class</a:t>
            </a:r>
          </a:p>
        </p:txBody>
      </p:sp>
      <p:sp>
        <p:nvSpPr>
          <p:cNvPr id="17411" name="Rectangle 3"/>
          <p:cNvSpPr>
            <a:spLocks noGrp="1" noChangeArrowheads="1"/>
          </p:cNvSpPr>
          <p:nvPr>
            <p:ph idx="1"/>
          </p:nvPr>
        </p:nvSpPr>
        <p:spPr>
          <a:xfrm>
            <a:off x="457200" y="838200"/>
            <a:ext cx="8229600" cy="6019800"/>
          </a:xfrm>
        </p:spPr>
        <p:txBody>
          <a:bodyPr/>
          <a:lstStyle/>
          <a:p>
            <a:pPr eaLnBrk="1" hangingPunct="1">
              <a:buFont typeface="Wingdings" pitchFamily="2" charset="2"/>
              <a:buBlip>
                <a:blip r:embed="rId2"/>
              </a:buBlip>
              <a:defRPr/>
            </a:pPr>
            <a:endParaRPr lang="en-US" dirty="0" smtClean="0">
              <a:solidFill>
                <a:srgbClr val="009900"/>
              </a:solidFill>
              <a:ea typeface="+mn-ea"/>
              <a:cs typeface="+mn-cs"/>
            </a:endParaRPr>
          </a:p>
          <a:p>
            <a:pPr eaLnBrk="1" hangingPunct="1">
              <a:buFont typeface="Wingdings" pitchFamily="2" charset="2"/>
              <a:buBlip>
                <a:blip r:embed="rId2"/>
              </a:buBlip>
              <a:defRPr/>
            </a:pPr>
            <a:r>
              <a:rPr lang="en-US" dirty="0" smtClean="0">
                <a:solidFill>
                  <a:srgbClr val="009900"/>
                </a:solidFill>
                <a:ea typeface="+mn-ea"/>
                <a:cs typeface="+mn-cs"/>
              </a:rPr>
              <a:t>Students </a:t>
            </a:r>
            <a:r>
              <a:rPr lang="en-US" dirty="0" smtClean="0">
                <a:solidFill>
                  <a:srgbClr val="009900"/>
                </a:solidFill>
                <a:ea typeface="+mn-ea"/>
                <a:cs typeface="+mn-cs"/>
              </a:rPr>
              <a:t>must be in his/her </a:t>
            </a:r>
            <a:r>
              <a:rPr lang="en-US" b="1" u="sng" dirty="0" smtClean="0">
                <a:solidFill>
                  <a:srgbClr val="009900"/>
                </a:solidFill>
                <a:ea typeface="+mn-ea"/>
                <a:cs typeface="+mn-cs"/>
              </a:rPr>
              <a:t>assigned seat</a:t>
            </a:r>
            <a:r>
              <a:rPr lang="en-US" dirty="0" smtClean="0">
                <a:solidFill>
                  <a:srgbClr val="009900"/>
                </a:solidFill>
                <a:ea typeface="+mn-ea"/>
                <a:cs typeface="+mn-cs"/>
              </a:rPr>
              <a:t> by the time the tardy bell rings.</a:t>
            </a:r>
            <a:r>
              <a:rPr lang="en-US" dirty="0" smtClean="0">
                <a:ea typeface="+mn-ea"/>
                <a:cs typeface="+mn-cs"/>
              </a:rPr>
              <a:t> </a:t>
            </a:r>
            <a:r>
              <a:rPr lang="en-US" dirty="0" smtClean="0"/>
              <a:t>I will assign seat the second week of school</a:t>
            </a:r>
            <a:endParaRPr lang="en-US" dirty="0" smtClean="0">
              <a:ea typeface="+mn-ea"/>
              <a:cs typeface="+mn-cs"/>
            </a:endParaRPr>
          </a:p>
          <a:p>
            <a:pPr eaLnBrk="1" hangingPunct="1">
              <a:buFont typeface="Wingdings" pitchFamily="2" charset="2"/>
              <a:buBlip>
                <a:blip r:embed="rId2"/>
              </a:buBlip>
              <a:defRPr/>
            </a:pPr>
            <a:r>
              <a:rPr lang="en-US" dirty="0" smtClean="0">
                <a:solidFill>
                  <a:schemeClr val="hlink"/>
                </a:solidFill>
                <a:ea typeface="+mn-ea"/>
                <a:cs typeface="+mn-cs"/>
              </a:rPr>
              <a:t>Sharpen all pencils , get out all supplies before teacher begins instruction.</a:t>
            </a:r>
          </a:p>
          <a:p>
            <a:pPr eaLnBrk="1" hangingPunct="1">
              <a:buFont typeface="Wingdings" pitchFamily="2" charset="2"/>
              <a:buBlip>
                <a:blip r:embed="rId2"/>
              </a:buBlip>
              <a:defRPr/>
            </a:pPr>
            <a:r>
              <a:rPr lang="en-US" dirty="0" smtClean="0">
                <a:ea typeface="+mn-ea"/>
                <a:cs typeface="+mn-cs"/>
              </a:rPr>
              <a:t>Respond to the class room greetings in Spanish when teacher greets the class.  </a:t>
            </a:r>
            <a:r>
              <a:rPr lang="en-US" dirty="0" smtClean="0">
                <a:solidFill>
                  <a:schemeClr val="folHlink"/>
                </a:solidFill>
                <a:ea typeface="+mn-ea"/>
                <a:cs typeface="+mn-cs"/>
              </a:rPr>
              <a:t>(I am checking for this and students who do this receive  participation grades).</a:t>
            </a:r>
            <a:r>
              <a:rPr lang="en-US" dirty="0" smtClean="0">
                <a:ea typeface="+mn-ea"/>
                <a:cs typeface="+mn-cs"/>
              </a:rPr>
              <a:t> This is an indication that class has begun.</a:t>
            </a:r>
            <a:endParaRPr lang="en-US" dirty="0" smtClean="0">
              <a:solidFill>
                <a:schemeClr val="hlink"/>
              </a:solidFill>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 calcmode="lin" valueType="num">
                                      <p:cBhvr>
                                        <p:cTn id="9" dur="500" fill="hold"/>
                                        <p:tgtEl>
                                          <p:spTgt spid="17410"/>
                                        </p:tgtEl>
                                        <p:attrNameLst>
                                          <p:attrName>style.rotation</p:attrName>
                                        </p:attrNameLst>
                                      </p:cBhvr>
                                      <p:tavLst>
                                        <p:tav tm="0">
                                          <p:val>
                                            <p:fltVal val="360"/>
                                          </p:val>
                                        </p:tav>
                                        <p:tav tm="100000">
                                          <p:val>
                                            <p:fltVal val="0"/>
                                          </p:val>
                                        </p:tav>
                                      </p:tavLst>
                                    </p:anim>
                                    <p:animEffect transition="in" filter="fade">
                                      <p:cBhvr>
                                        <p:cTn id="10" dur="500"/>
                                        <p:tgtEl>
                                          <p:spTgt spid="1741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7411">
                                            <p:txEl>
                                              <p:pRg st="1" end="1"/>
                                            </p:txEl>
                                          </p:spTgt>
                                        </p:tgtEl>
                                        <p:attrNameLst>
                                          <p:attrName>style.visibility</p:attrName>
                                        </p:attrNameLst>
                                      </p:cBhvr>
                                      <p:to>
                                        <p:strVal val="visible"/>
                                      </p:to>
                                    </p:set>
                                    <p:anim calcmode="lin" valueType="num">
                                      <p:cBhvr>
                                        <p:cTn id="15" dur="5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741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741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7411">
                                            <p:txEl>
                                              <p:pRg st="2" end="2"/>
                                            </p:txEl>
                                          </p:spTgt>
                                        </p:tgtEl>
                                        <p:attrNameLst>
                                          <p:attrName>style.visibility</p:attrName>
                                        </p:attrNameLst>
                                      </p:cBhvr>
                                      <p:to>
                                        <p:strVal val="visible"/>
                                      </p:to>
                                    </p:set>
                                    <p:anim calcmode="lin" valueType="num">
                                      <p:cBhvr>
                                        <p:cTn id="23"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741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741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741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7411">
                                            <p:txEl>
                                              <p:pRg st="3" end="3"/>
                                            </p:txEl>
                                          </p:spTgt>
                                        </p:tgtEl>
                                        <p:attrNameLst>
                                          <p:attrName>style.visibility</p:attrName>
                                        </p:attrNameLst>
                                      </p:cBhvr>
                                      <p:to>
                                        <p:strVal val="visible"/>
                                      </p:to>
                                    </p:set>
                                    <p:anim calcmode="lin" valueType="num">
                                      <p:cBhvr>
                                        <p:cTn id="31"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7411">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52400"/>
            <a:ext cx="8229600" cy="609600"/>
          </a:xfrm>
        </p:spPr>
        <p:txBody>
          <a:bodyPr>
            <a:normAutofit fontScale="90000"/>
          </a:bodyPr>
          <a:lstStyle/>
          <a:p>
            <a:pPr eaLnBrk="1" hangingPunct="1">
              <a:defRPr/>
            </a:pPr>
            <a:r>
              <a:rPr lang="en-US" sz="4000" b="1" u="sng">
                <a:latin typeface="Arial" charset="0"/>
                <a:cs typeface="+mj-cs"/>
              </a:rPr>
              <a:t>Procedures at beginning of class</a:t>
            </a:r>
          </a:p>
        </p:txBody>
      </p:sp>
      <p:sp>
        <p:nvSpPr>
          <p:cNvPr id="25603" name="Rectangle 3"/>
          <p:cNvSpPr>
            <a:spLocks noGrp="1" noChangeArrowheads="1"/>
          </p:cNvSpPr>
          <p:nvPr>
            <p:ph idx="1"/>
          </p:nvPr>
        </p:nvSpPr>
        <p:spPr>
          <a:xfrm>
            <a:off x="457200" y="838200"/>
            <a:ext cx="8229600" cy="5292725"/>
          </a:xfrm>
        </p:spPr>
        <p:txBody>
          <a:bodyPr/>
          <a:lstStyle/>
          <a:p>
            <a:pPr eaLnBrk="1" hangingPunct="1">
              <a:lnSpc>
                <a:spcPct val="80000"/>
              </a:lnSpc>
              <a:buFont typeface="Wingdings" pitchFamily="2" charset="2"/>
              <a:buBlip>
                <a:blip r:embed="rId2"/>
              </a:buBlip>
              <a:defRPr/>
            </a:pPr>
            <a:endParaRPr lang="en-US" sz="2800" dirty="0" smtClean="0">
              <a:ea typeface="+mn-ea"/>
              <a:cs typeface="+mn-cs"/>
            </a:endParaRPr>
          </a:p>
          <a:p>
            <a:pPr eaLnBrk="1" hangingPunct="1">
              <a:lnSpc>
                <a:spcPct val="80000"/>
              </a:lnSpc>
              <a:buFont typeface="Wingdings" pitchFamily="2" charset="2"/>
              <a:buBlip>
                <a:blip r:embed="rId2"/>
              </a:buBlip>
              <a:defRPr/>
            </a:pPr>
            <a:r>
              <a:rPr lang="en-US" sz="2800" dirty="0" smtClean="0">
                <a:ea typeface="+mn-ea"/>
                <a:cs typeface="+mn-cs"/>
              </a:rPr>
              <a:t>Work </a:t>
            </a:r>
            <a:r>
              <a:rPr lang="en-US" sz="2800" dirty="0" smtClean="0">
                <a:ea typeface="+mn-ea"/>
                <a:cs typeface="+mn-cs"/>
              </a:rPr>
              <a:t>quietly </a:t>
            </a:r>
            <a:r>
              <a:rPr lang="en-US" sz="2800" b="1" dirty="0" smtClean="0">
                <a:solidFill>
                  <a:schemeClr val="hlink"/>
                </a:solidFill>
                <a:ea typeface="+mn-ea"/>
                <a:cs typeface="+mn-cs"/>
              </a:rPr>
              <a:t>on your own</a:t>
            </a:r>
            <a:r>
              <a:rPr lang="en-US" sz="2800" dirty="0" smtClean="0">
                <a:ea typeface="+mn-ea"/>
                <a:cs typeface="+mn-cs"/>
              </a:rPr>
              <a:t> doing the warm-up exercise while attendance is being taken.</a:t>
            </a:r>
          </a:p>
          <a:p>
            <a:pPr eaLnBrk="1" hangingPunct="1">
              <a:lnSpc>
                <a:spcPct val="80000"/>
              </a:lnSpc>
              <a:buFont typeface="Wingdings" pitchFamily="2" charset="2"/>
              <a:buBlip>
                <a:blip r:embed="rId2"/>
              </a:buBlip>
              <a:defRPr/>
            </a:pPr>
            <a:r>
              <a:rPr lang="en-US" sz="2800" dirty="0" smtClean="0">
                <a:solidFill>
                  <a:schemeClr val="accent1"/>
                </a:solidFill>
                <a:ea typeface="+mn-ea"/>
                <a:cs typeface="+mn-cs"/>
              </a:rPr>
              <a:t>Take out homework after completion and checking of warm-up exercise.</a:t>
            </a:r>
            <a:r>
              <a:rPr lang="en-US" sz="2800" dirty="0" smtClean="0">
                <a:ea typeface="+mn-ea"/>
                <a:cs typeface="+mn-cs"/>
              </a:rPr>
              <a:t>  </a:t>
            </a:r>
          </a:p>
          <a:p>
            <a:pPr eaLnBrk="1" hangingPunct="1">
              <a:lnSpc>
                <a:spcPct val="80000"/>
              </a:lnSpc>
              <a:buFont typeface="Wingdings" pitchFamily="2" charset="2"/>
              <a:buBlip>
                <a:blip r:embed="rId2"/>
              </a:buBlip>
              <a:defRPr/>
            </a:pPr>
            <a:r>
              <a:rPr lang="en-US" sz="2800" dirty="0" smtClean="0">
                <a:ea typeface="+mn-ea"/>
                <a:cs typeface="+mn-cs"/>
              </a:rPr>
              <a:t>Begin warm-up by copying in your notebook the date in Spanish from the board, complete the warm-up exercise which will be on </a:t>
            </a:r>
            <a:r>
              <a:rPr lang="en-US" sz="2800" dirty="0" smtClean="0">
                <a:ea typeface="+mn-ea"/>
                <a:cs typeface="+mn-cs"/>
              </a:rPr>
              <a:t>the promethean, </a:t>
            </a:r>
            <a:r>
              <a:rPr lang="en-US" sz="2800" dirty="0" smtClean="0">
                <a:ea typeface="+mn-ea"/>
                <a:cs typeface="+mn-cs"/>
              </a:rPr>
              <a:t>chalk board or hand-out.</a:t>
            </a:r>
          </a:p>
          <a:p>
            <a:pPr eaLnBrk="1" hangingPunct="1">
              <a:lnSpc>
                <a:spcPct val="80000"/>
              </a:lnSpc>
              <a:buFont typeface="Wingdings" pitchFamily="2" charset="2"/>
              <a:buBlip>
                <a:blip r:embed="rId2"/>
              </a:buBlip>
              <a:defRPr/>
            </a:pPr>
            <a:r>
              <a:rPr lang="en-US" sz="2400" b="1" dirty="0" smtClean="0">
                <a:solidFill>
                  <a:schemeClr val="hlink"/>
                </a:solidFill>
                <a:ea typeface="+mn-ea"/>
                <a:cs typeface="+mn-cs"/>
              </a:rPr>
              <a:t>Any homework that is not completed at the time of homework check will not receive full grade. But make sure that you do it while we are going over it so that you can receive partial credit.</a:t>
            </a:r>
          </a:p>
          <a:p>
            <a:pPr eaLnBrk="1" hangingPunct="1">
              <a:lnSpc>
                <a:spcPct val="80000"/>
              </a:lnSpc>
              <a:buFont typeface="Wingdings" pitchFamily="2" charset="2"/>
              <a:buNone/>
              <a:defRPr/>
            </a:pPr>
            <a:endParaRPr lang="en-US" sz="2800" dirty="0" smtClean="0">
              <a:solidFill>
                <a:schemeClr val="hlink"/>
              </a:solidFill>
              <a:ea typeface="+mn-ea"/>
              <a:cs typeface="+mn-cs"/>
            </a:endParaRPr>
          </a:p>
        </p:txBody>
      </p:sp>
    </p:spTree>
  </p:cSld>
  <p:clrMapOvr>
    <a:masterClrMapping/>
  </p:clrMapOvr>
  <p:transition xmlns:p14="http://schemas.microsoft.com/office/powerpoint/2010/main">
    <p:push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2000" fill="hold"/>
                                        <p:tgtEl>
                                          <p:spTgt spid="25602"/>
                                        </p:tgtEl>
                                        <p:attrNameLst>
                                          <p:attrName>ppt_w</p:attrName>
                                        </p:attrNameLst>
                                      </p:cBhvr>
                                      <p:tavLst>
                                        <p:tav tm="0">
                                          <p:val>
                                            <p:strVal val="#ppt_w"/>
                                          </p:val>
                                        </p:tav>
                                        <p:tav tm="100000">
                                          <p:val>
                                            <p:strVal val="#ppt_w"/>
                                          </p:val>
                                        </p:tav>
                                      </p:tavLst>
                                    </p:anim>
                                    <p:anim calcmode="lin" valueType="num">
                                      <p:cBhvr>
                                        <p:cTn id="8" dur="2000" fill="hold"/>
                                        <p:tgtEl>
                                          <p:spTgt spid="2560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5602"/>
                                        </p:tgtEl>
                                        <p:attrNameLst>
                                          <p:attrName>ppt_x</p:attrName>
                                        </p:attrNameLst>
                                      </p:cBhvr>
                                      <p:tavLst>
                                        <p:tav tm="0">
                                          <p:val>
                                            <p:strVal val="#ppt_x-.4"/>
                                          </p:val>
                                        </p:tav>
                                        <p:tav tm="100000">
                                          <p:val>
                                            <p:strVal val="#ppt_x"/>
                                          </p:val>
                                        </p:tav>
                                      </p:tavLst>
                                    </p:anim>
                                    <p:anim calcmode="lin" valueType="num">
                                      <p:cBhvr>
                                        <p:cTn id="10" dur="2000" fill="hold"/>
                                        <p:tgtEl>
                                          <p:spTgt spid="2560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5603">
                                            <p:txEl>
                                              <p:pRg st="1" end="1"/>
                                            </p:txEl>
                                          </p:spTgt>
                                        </p:tgtEl>
                                        <p:attrNameLst>
                                          <p:attrName>style.visibility</p:attrName>
                                        </p:attrNameLst>
                                      </p:cBhvr>
                                      <p:to>
                                        <p:strVal val="visible"/>
                                      </p:to>
                                    </p:set>
                                    <p:animEffect transition="in" filter="fade">
                                      <p:cBhvr>
                                        <p:cTn id="15" dur="500">
                                          <p:stCondLst>
                                            <p:cond delay="0"/>
                                          </p:stCondLst>
                                        </p:cTn>
                                        <p:tgtEl>
                                          <p:spTgt spid="25603">
                                            <p:txEl>
                                              <p:pRg st="1" end="1"/>
                                            </p:txEl>
                                          </p:spTgt>
                                        </p:tgtEl>
                                      </p:cBhvr>
                                    </p:animEffect>
                                    <p:anim calcmode="lin" valueType="num">
                                      <p:cBhvr>
                                        <p:cTn id="16" dur="500" fill="hold">
                                          <p:stCondLst>
                                            <p:cond delay="0"/>
                                          </p:stCondLst>
                                        </p:cTn>
                                        <p:tgtEl>
                                          <p:spTgt spid="25603">
                                            <p:txEl>
                                              <p:pRg st="1" end="1"/>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500">
                                          <p:stCondLst>
                                            <p:cond delay="0"/>
                                          </p:stCondLst>
                                        </p:cTn>
                                        <p:tgtEl>
                                          <p:spTgt spid="25603">
                                            <p:txEl>
                                              <p:pRg st="2" end="2"/>
                                            </p:txEl>
                                          </p:spTgt>
                                        </p:tgtEl>
                                      </p:cBhvr>
                                    </p:animEffect>
                                    <p:anim calcmode="lin" valueType="num">
                                      <p:cBhvr>
                                        <p:cTn id="23" dur="500" fill="hold">
                                          <p:stCondLst>
                                            <p:cond delay="0"/>
                                          </p:stCondLst>
                                        </p:cTn>
                                        <p:tgtEl>
                                          <p:spTgt spid="25603">
                                            <p:txEl>
                                              <p:pRg st="2" end="2"/>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25603">
                                            <p:txEl>
                                              <p:pRg st="3" end="3"/>
                                            </p:txEl>
                                          </p:spTgt>
                                        </p:tgtEl>
                                        <p:attrNameLst>
                                          <p:attrName>style.visibility</p:attrName>
                                        </p:attrNameLst>
                                      </p:cBhvr>
                                      <p:to>
                                        <p:strVal val="visible"/>
                                      </p:to>
                                    </p:set>
                                    <p:animEffect transition="in" filter="fade">
                                      <p:cBhvr>
                                        <p:cTn id="29" dur="500">
                                          <p:stCondLst>
                                            <p:cond delay="0"/>
                                          </p:stCondLst>
                                        </p:cTn>
                                        <p:tgtEl>
                                          <p:spTgt spid="25603">
                                            <p:txEl>
                                              <p:pRg st="3" end="3"/>
                                            </p:txEl>
                                          </p:spTgt>
                                        </p:tgtEl>
                                      </p:cBhvr>
                                    </p:animEffect>
                                    <p:anim calcmode="lin" valueType="num">
                                      <p:cBhvr>
                                        <p:cTn id="30" dur="500" fill="hold">
                                          <p:stCondLst>
                                            <p:cond delay="0"/>
                                          </p:stCondLst>
                                        </p:cTn>
                                        <p:tgtEl>
                                          <p:spTgt spid="25603">
                                            <p:txEl>
                                              <p:pRg st="3" end="3"/>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25603">
                                            <p:txEl>
                                              <p:pRg st="4" end="4"/>
                                            </p:txEl>
                                          </p:spTgt>
                                        </p:tgtEl>
                                        <p:attrNameLst>
                                          <p:attrName>style.visibility</p:attrName>
                                        </p:attrNameLst>
                                      </p:cBhvr>
                                      <p:to>
                                        <p:strVal val="visible"/>
                                      </p:to>
                                    </p:set>
                                    <p:animEffect transition="in" filter="fade">
                                      <p:cBhvr>
                                        <p:cTn id="36" dur="500">
                                          <p:stCondLst>
                                            <p:cond delay="0"/>
                                          </p:stCondLst>
                                        </p:cTn>
                                        <p:tgtEl>
                                          <p:spTgt spid="25603">
                                            <p:txEl>
                                              <p:pRg st="4" end="4"/>
                                            </p:txEl>
                                          </p:spTgt>
                                        </p:tgtEl>
                                      </p:cBhvr>
                                    </p:animEffect>
                                    <p:anim calcmode="lin" valueType="num">
                                      <p:cBhvr>
                                        <p:cTn id="37" dur="500" fill="hold">
                                          <p:stCondLst>
                                            <p:cond delay="0"/>
                                          </p:stCondLst>
                                        </p:cTn>
                                        <p:tgtEl>
                                          <p:spTgt spid="25603">
                                            <p:txEl>
                                              <p:pRg st="4" end="4"/>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8750"/>
            <a:ext cx="8229600" cy="955675"/>
          </a:xfrm>
        </p:spPr>
        <p:txBody>
          <a:bodyPr/>
          <a:lstStyle/>
          <a:p>
            <a:pPr eaLnBrk="1" hangingPunct="1">
              <a:defRPr/>
            </a:pPr>
            <a:r>
              <a:rPr lang="en-US" sz="4000" dirty="0">
                <a:latin typeface="Arial" charset="0"/>
                <a:cs typeface="+mj-cs"/>
              </a:rPr>
              <a:t>NOTE FROM YOUR TEACHER</a:t>
            </a:r>
          </a:p>
        </p:txBody>
      </p:sp>
      <p:sp>
        <p:nvSpPr>
          <p:cNvPr id="19459" name="Rectangle 3"/>
          <p:cNvSpPr>
            <a:spLocks noGrp="1" noChangeArrowheads="1"/>
          </p:cNvSpPr>
          <p:nvPr>
            <p:ph idx="1"/>
          </p:nvPr>
        </p:nvSpPr>
        <p:spPr>
          <a:xfrm>
            <a:off x="457200" y="1219200"/>
            <a:ext cx="8229600" cy="4911725"/>
          </a:xfrm>
        </p:spPr>
        <p:txBody>
          <a:bodyPr>
            <a:normAutofit/>
          </a:bodyPr>
          <a:lstStyle/>
          <a:p>
            <a:pPr marL="0" indent="0" eaLnBrk="1" hangingPunct="1">
              <a:lnSpc>
                <a:spcPct val="80000"/>
              </a:lnSpc>
              <a:buNone/>
              <a:defRPr/>
            </a:pPr>
            <a:r>
              <a:rPr lang="en-US" sz="2800" dirty="0">
                <a:latin typeface="Verdana" charset="0"/>
                <a:cs typeface="+mn-cs"/>
              </a:rPr>
              <a:t>These rules and regulations are not a personal attack on any student.</a:t>
            </a:r>
          </a:p>
          <a:p>
            <a:pPr marL="0" indent="0" eaLnBrk="1" hangingPunct="1">
              <a:lnSpc>
                <a:spcPct val="80000"/>
              </a:lnSpc>
              <a:buNone/>
              <a:defRPr/>
            </a:pPr>
            <a:r>
              <a:rPr lang="en-US" sz="2800" dirty="0">
                <a:solidFill>
                  <a:schemeClr val="hlink"/>
                </a:solidFill>
                <a:latin typeface="Verdana" charset="0"/>
                <a:cs typeface="+mn-cs"/>
              </a:rPr>
              <a:t>All teachers have to abide by the rules and regulations set out by </a:t>
            </a:r>
            <a:r>
              <a:rPr lang="en-US" sz="2800" dirty="0" smtClean="0">
                <a:solidFill>
                  <a:schemeClr val="hlink"/>
                </a:solidFill>
                <a:latin typeface="Verdana" charset="0"/>
                <a:cs typeface="+mn-cs"/>
              </a:rPr>
              <a:t>HCPS </a:t>
            </a:r>
            <a:r>
              <a:rPr lang="en-US" sz="2800" dirty="0">
                <a:solidFill>
                  <a:schemeClr val="hlink"/>
                </a:solidFill>
                <a:latin typeface="Verdana" charset="0"/>
                <a:cs typeface="+mn-cs"/>
              </a:rPr>
              <a:t>and enforced by School Administration.</a:t>
            </a:r>
          </a:p>
          <a:p>
            <a:pPr marL="0" indent="0" eaLnBrk="1" hangingPunct="1">
              <a:lnSpc>
                <a:spcPct val="80000"/>
              </a:lnSpc>
              <a:buNone/>
              <a:defRPr/>
            </a:pPr>
            <a:r>
              <a:rPr lang="en-US" sz="2800" dirty="0">
                <a:latin typeface="Verdana" charset="0"/>
                <a:cs typeface="+mn-cs"/>
              </a:rPr>
              <a:t>They are meant to keep ALL students safe and to ensure that you have the optimal hours of undistracted instruction for your success.</a:t>
            </a:r>
          </a:p>
          <a:p>
            <a:pPr marL="0" indent="0" eaLnBrk="1" hangingPunct="1">
              <a:lnSpc>
                <a:spcPct val="80000"/>
              </a:lnSpc>
              <a:buNone/>
              <a:defRPr/>
            </a:pPr>
            <a:r>
              <a:rPr lang="en-US" sz="2800" dirty="0">
                <a:solidFill>
                  <a:srgbClr val="000000"/>
                </a:solidFill>
                <a:effectLst>
                  <a:outerShdw blurRad="38100" dist="38100" dir="2700000" algn="tl">
                    <a:srgbClr val="FFFFFF"/>
                  </a:outerShdw>
                </a:effectLst>
                <a:latin typeface="Verdana" charset="0"/>
                <a:cs typeface="+mn-cs"/>
              </a:rPr>
              <a:t>I believe in ALL of you.  I KNOW that ALL of you can pass this subject and I WILL work with </a:t>
            </a:r>
            <a:r>
              <a:rPr lang="en-US" sz="2800" dirty="0" smtClean="0">
                <a:solidFill>
                  <a:srgbClr val="000000"/>
                </a:solidFill>
                <a:effectLst>
                  <a:outerShdw blurRad="38100" dist="38100" dir="2700000" algn="tl">
                    <a:srgbClr val="FFFFFF"/>
                  </a:outerShdw>
                </a:effectLst>
                <a:latin typeface="Verdana" charset="0"/>
                <a:cs typeface="+mn-cs"/>
              </a:rPr>
              <a:t>everyone </a:t>
            </a:r>
            <a:r>
              <a:rPr lang="en-US" sz="2800" dirty="0">
                <a:solidFill>
                  <a:srgbClr val="000000"/>
                </a:solidFill>
                <a:effectLst>
                  <a:outerShdw blurRad="38100" dist="38100" dir="2700000" algn="tl">
                    <a:srgbClr val="FFFFFF"/>
                  </a:outerShdw>
                </a:effectLst>
                <a:latin typeface="Verdana" charset="0"/>
                <a:cs typeface="+mn-cs"/>
              </a:rPr>
              <a:t>to ensure that.</a:t>
            </a:r>
          </a:p>
        </p:txBody>
      </p:sp>
    </p:spTree>
  </p:cSld>
  <p:clrMapOvr>
    <a:masterClrMapping/>
  </p:clrMapOvr>
  <p:transition xmlns:p14="http://schemas.microsoft.com/office/powerpoint/2010/main">
    <p:comb/>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800" decel="100000"/>
                                        <p:tgtEl>
                                          <p:spTgt spid="19458"/>
                                        </p:tgtEl>
                                      </p:cBhvr>
                                    </p:animEffect>
                                    <p:anim calcmode="lin" valueType="num">
                                      <p:cBhvr>
                                        <p:cTn id="8" dur="800" decel="100000" fill="hold"/>
                                        <p:tgtEl>
                                          <p:spTgt spid="19458"/>
                                        </p:tgtEl>
                                        <p:attrNameLst>
                                          <p:attrName>style.rotation</p:attrName>
                                        </p:attrNameLst>
                                      </p:cBhvr>
                                      <p:tavLst>
                                        <p:tav tm="0">
                                          <p:val>
                                            <p:fltVal val="-90"/>
                                          </p:val>
                                        </p:tav>
                                        <p:tav tm="100000">
                                          <p:val>
                                            <p:fltVal val="0"/>
                                          </p:val>
                                        </p:tav>
                                      </p:tavLst>
                                    </p:anim>
                                    <p:anim calcmode="lin" valueType="num">
                                      <p:cBhvr>
                                        <p:cTn id="9" dur="800" decel="100000" fill="hold"/>
                                        <p:tgtEl>
                                          <p:spTgt spid="19458"/>
                                        </p:tgtEl>
                                        <p:attrNameLst>
                                          <p:attrName>ppt_x</p:attrName>
                                        </p:attrNameLst>
                                      </p:cBhvr>
                                      <p:tavLst>
                                        <p:tav tm="0">
                                          <p:val>
                                            <p:strVal val="#ppt_x+0.4"/>
                                          </p:val>
                                        </p:tav>
                                        <p:tav tm="100000">
                                          <p:val>
                                            <p:strVal val="#ppt_x-0.05"/>
                                          </p:val>
                                        </p:tav>
                                      </p:tavLst>
                                    </p:anim>
                                    <p:anim calcmode="lin" valueType="num">
                                      <p:cBhvr>
                                        <p:cTn id="10" dur="800" decel="100000" fill="hold"/>
                                        <p:tgtEl>
                                          <p:spTgt spid="194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94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945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9459">
                                            <p:txEl>
                                              <p:pRg st="0" end="0"/>
                                            </p:txEl>
                                          </p:spTgt>
                                        </p:tgtEl>
                                        <p:attrNameLst>
                                          <p:attrName>style.visibility</p:attrName>
                                        </p:attrNameLst>
                                      </p:cBhvr>
                                      <p:to>
                                        <p:strVal val="visible"/>
                                      </p:to>
                                    </p:set>
                                    <p:animEffect transition="in" filter="fade">
                                      <p:cBhvr>
                                        <p:cTn id="17" dur="1000"/>
                                        <p:tgtEl>
                                          <p:spTgt spid="19459">
                                            <p:txEl>
                                              <p:pRg st="0" end="0"/>
                                            </p:txEl>
                                          </p:spTgt>
                                        </p:tgtEl>
                                      </p:cBhvr>
                                    </p:animEffect>
                                    <p:anim calcmode="lin" valueType="num">
                                      <p:cBhvr>
                                        <p:cTn id="1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9459">
                                            <p:txEl>
                                              <p:pRg st="1" end="1"/>
                                            </p:txEl>
                                          </p:spTgt>
                                        </p:tgtEl>
                                        <p:attrNameLst>
                                          <p:attrName>style.visibility</p:attrName>
                                        </p:attrNameLst>
                                      </p:cBhvr>
                                      <p:to>
                                        <p:strVal val="visible"/>
                                      </p:to>
                                    </p:set>
                                    <p:animEffect transition="in" filter="fade">
                                      <p:cBhvr>
                                        <p:cTn id="24" dur="1000"/>
                                        <p:tgtEl>
                                          <p:spTgt spid="19459">
                                            <p:txEl>
                                              <p:pRg st="1" end="1"/>
                                            </p:txEl>
                                          </p:spTgt>
                                        </p:tgtEl>
                                      </p:cBhvr>
                                    </p:animEffect>
                                    <p:anim calcmode="lin" valueType="num">
                                      <p:cBhvr>
                                        <p:cTn id="2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9459">
                                            <p:txEl>
                                              <p:pRg st="2" end="2"/>
                                            </p:txEl>
                                          </p:spTgt>
                                        </p:tgtEl>
                                        <p:attrNameLst>
                                          <p:attrName>style.visibility</p:attrName>
                                        </p:attrNameLst>
                                      </p:cBhvr>
                                      <p:to>
                                        <p:strVal val="visible"/>
                                      </p:to>
                                    </p:set>
                                    <p:animEffect transition="in" filter="fade">
                                      <p:cBhvr>
                                        <p:cTn id="31" dur="1000"/>
                                        <p:tgtEl>
                                          <p:spTgt spid="19459">
                                            <p:txEl>
                                              <p:pRg st="2" end="2"/>
                                            </p:txEl>
                                          </p:spTgt>
                                        </p:tgtEl>
                                      </p:cBhvr>
                                    </p:animEffect>
                                    <p:anim calcmode="lin" valueType="num">
                                      <p:cBhvr>
                                        <p:cTn id="3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9459">
                                            <p:txEl>
                                              <p:pRg st="3" end="3"/>
                                            </p:txEl>
                                          </p:spTgt>
                                        </p:tgtEl>
                                        <p:attrNameLst>
                                          <p:attrName>style.visibility</p:attrName>
                                        </p:attrNameLst>
                                      </p:cBhvr>
                                      <p:to>
                                        <p:strVal val="visible"/>
                                      </p:to>
                                    </p:set>
                                    <p:animEffect transition="in" filter="fade">
                                      <p:cBhvr>
                                        <p:cTn id="38" dur="1000"/>
                                        <p:tgtEl>
                                          <p:spTgt spid="19459">
                                            <p:txEl>
                                              <p:pRg st="3" end="3"/>
                                            </p:txEl>
                                          </p:spTgt>
                                        </p:tgtEl>
                                      </p:cBhvr>
                                    </p:animEffect>
                                    <p:anim calcmode="lin" valueType="num">
                                      <p:cBhvr>
                                        <p:cTn id="39"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609600"/>
          </a:xfrm>
        </p:spPr>
        <p:txBody>
          <a:bodyPr>
            <a:normAutofit fontScale="90000"/>
          </a:bodyPr>
          <a:lstStyle/>
          <a:p>
            <a:pPr eaLnBrk="1" hangingPunct="1">
              <a:defRPr/>
            </a:pPr>
            <a:r>
              <a:rPr lang="en-US" sz="4000" b="1" u="sng">
                <a:latin typeface="Arial" charset="0"/>
                <a:cs typeface="+mj-cs"/>
              </a:rPr>
              <a:t>Procedures during class</a:t>
            </a:r>
          </a:p>
        </p:txBody>
      </p:sp>
      <p:sp>
        <p:nvSpPr>
          <p:cNvPr id="18435" name="Rectangle 3"/>
          <p:cNvSpPr>
            <a:spLocks noGrp="1" noChangeArrowheads="1"/>
          </p:cNvSpPr>
          <p:nvPr>
            <p:ph idx="1"/>
          </p:nvPr>
        </p:nvSpPr>
        <p:spPr>
          <a:xfrm>
            <a:off x="457200" y="762000"/>
            <a:ext cx="8229600" cy="5368925"/>
          </a:xfrm>
        </p:spPr>
        <p:txBody>
          <a:bodyPr/>
          <a:lstStyle/>
          <a:p>
            <a:pPr eaLnBrk="1" hangingPunct="1">
              <a:lnSpc>
                <a:spcPct val="90000"/>
              </a:lnSpc>
              <a:buFont typeface="Wingdings" pitchFamily="2" charset="2"/>
              <a:buBlip>
                <a:blip r:embed="rId2"/>
              </a:buBlip>
              <a:defRPr/>
            </a:pPr>
            <a:endParaRPr lang="en-US" sz="2400" dirty="0" smtClean="0">
              <a:ea typeface="+mn-ea"/>
              <a:cs typeface="+mn-cs"/>
            </a:endParaRPr>
          </a:p>
          <a:p>
            <a:pPr eaLnBrk="1" hangingPunct="1">
              <a:lnSpc>
                <a:spcPct val="90000"/>
              </a:lnSpc>
              <a:buFont typeface="Wingdings" pitchFamily="2" charset="2"/>
              <a:buBlip>
                <a:blip r:embed="rId2"/>
              </a:buBlip>
              <a:defRPr/>
            </a:pPr>
            <a:r>
              <a:rPr lang="en-US" sz="2400" dirty="0" smtClean="0">
                <a:ea typeface="+mn-ea"/>
                <a:cs typeface="+mn-cs"/>
              </a:rPr>
              <a:t>Cease </a:t>
            </a:r>
            <a:r>
              <a:rPr lang="en-US" sz="2400" dirty="0" smtClean="0">
                <a:ea typeface="+mn-ea"/>
                <a:cs typeface="+mn-cs"/>
              </a:rPr>
              <a:t>all talking and be ready for instruction when teacher gives the cue (</a:t>
            </a:r>
            <a:r>
              <a:rPr lang="en-US" dirty="0" smtClean="0"/>
              <a:t>Buenos </a:t>
            </a:r>
            <a:r>
              <a:rPr lang="en-US" dirty="0" err="1" smtClean="0"/>
              <a:t>dias</a:t>
            </a:r>
            <a:r>
              <a:rPr lang="en-US" sz="2400" dirty="0" smtClean="0">
                <a:ea typeface="+mn-ea"/>
                <a:cs typeface="+mn-cs"/>
              </a:rPr>
              <a:t>).</a:t>
            </a:r>
          </a:p>
          <a:p>
            <a:pPr eaLnBrk="1" hangingPunct="1">
              <a:lnSpc>
                <a:spcPct val="90000"/>
              </a:lnSpc>
              <a:buFont typeface="Wingdings" pitchFamily="2" charset="2"/>
              <a:buBlip>
                <a:blip r:embed="rId2"/>
              </a:buBlip>
              <a:defRPr/>
            </a:pPr>
            <a:r>
              <a:rPr lang="en-US" sz="2400" dirty="0" smtClean="0">
                <a:solidFill>
                  <a:schemeClr val="hlink"/>
                </a:solidFill>
                <a:ea typeface="+mn-ea"/>
                <a:cs typeface="+mn-cs"/>
              </a:rPr>
              <a:t>Write down homework when teacher goes through it.</a:t>
            </a:r>
          </a:p>
          <a:p>
            <a:pPr eaLnBrk="1" hangingPunct="1">
              <a:lnSpc>
                <a:spcPct val="90000"/>
              </a:lnSpc>
              <a:buFont typeface="Wingdings" pitchFamily="2" charset="2"/>
              <a:buBlip>
                <a:blip r:embed="rId2"/>
              </a:buBlip>
              <a:defRPr/>
            </a:pPr>
            <a:r>
              <a:rPr lang="en-US" sz="2400" dirty="0" smtClean="0">
                <a:ea typeface="+mn-ea"/>
                <a:cs typeface="+mn-cs"/>
              </a:rPr>
              <a:t>Do not leave your seat without permission especially during instruction. This is distracting and disruptive.</a:t>
            </a:r>
          </a:p>
          <a:p>
            <a:pPr eaLnBrk="1" hangingPunct="1">
              <a:lnSpc>
                <a:spcPct val="90000"/>
              </a:lnSpc>
              <a:buFont typeface="Wingdings" pitchFamily="2" charset="2"/>
              <a:buBlip>
                <a:blip r:embed="rId2"/>
              </a:buBlip>
              <a:defRPr/>
            </a:pPr>
            <a:r>
              <a:rPr lang="en-US" sz="2400" dirty="0" smtClean="0">
                <a:solidFill>
                  <a:schemeClr val="accent1"/>
                </a:solidFill>
                <a:ea typeface="+mn-ea"/>
                <a:cs typeface="+mn-cs"/>
              </a:rPr>
              <a:t>Keep trash/paper by or on your desk until the end of class. </a:t>
            </a:r>
          </a:p>
          <a:p>
            <a:pPr eaLnBrk="1" hangingPunct="1">
              <a:lnSpc>
                <a:spcPct val="90000"/>
              </a:lnSpc>
              <a:buFont typeface="Wingdings" pitchFamily="2" charset="2"/>
              <a:buBlip>
                <a:blip r:embed="rId2"/>
              </a:buBlip>
              <a:defRPr/>
            </a:pPr>
            <a:r>
              <a:rPr lang="en-US" sz="2400" dirty="0" smtClean="0">
                <a:ea typeface="+mn-ea"/>
                <a:cs typeface="+mn-cs"/>
              </a:rPr>
              <a:t>Raise your hands and wait to be called on before answering /asking questions.</a:t>
            </a:r>
          </a:p>
          <a:p>
            <a:pPr eaLnBrk="1" hangingPunct="1">
              <a:lnSpc>
                <a:spcPct val="90000"/>
              </a:lnSpc>
              <a:buFont typeface="Wingdings" pitchFamily="2" charset="2"/>
              <a:buBlip>
                <a:blip r:embed="rId2"/>
              </a:buBlip>
              <a:defRPr/>
            </a:pPr>
            <a:r>
              <a:rPr lang="en-US" sz="2400" dirty="0" smtClean="0">
                <a:solidFill>
                  <a:schemeClr val="hlink"/>
                </a:solidFill>
                <a:ea typeface="+mn-ea"/>
                <a:cs typeface="+mn-cs"/>
              </a:rPr>
              <a:t>Use Spanish to communicate in the classroom.</a:t>
            </a:r>
            <a:r>
              <a:rPr lang="en-US" sz="2400" dirty="0" smtClean="0">
                <a:ea typeface="+mn-ea"/>
                <a:cs typeface="+mn-cs"/>
              </a:rPr>
              <a:t> </a:t>
            </a:r>
          </a:p>
          <a:p>
            <a:pPr eaLnBrk="1" hangingPunct="1">
              <a:lnSpc>
                <a:spcPct val="90000"/>
              </a:lnSpc>
              <a:buFont typeface="Wingdings" pitchFamily="2" charset="2"/>
              <a:buBlip>
                <a:blip r:embed="rId2"/>
              </a:buBlip>
              <a:defRPr/>
            </a:pPr>
            <a:endParaRPr lang="en-US" sz="2400" dirty="0" smtClean="0">
              <a:ea typeface="+mn-ea"/>
              <a:cs typeface="+mn-cs"/>
            </a:endParaRPr>
          </a:p>
          <a:p>
            <a:pPr eaLnBrk="1" hangingPunct="1">
              <a:lnSpc>
                <a:spcPct val="90000"/>
              </a:lnSpc>
              <a:buFont typeface="Wingdings" pitchFamily="2" charset="2"/>
              <a:buBlip>
                <a:blip r:embed="rId2"/>
              </a:buBlip>
              <a:defRPr/>
            </a:pPr>
            <a:endParaRPr lang="en-US" sz="2400" dirty="0" smtClean="0">
              <a:ea typeface="+mn-ea"/>
              <a:cs typeface="+mn-cs"/>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768" decel="100000"/>
                                        <p:tgtEl>
                                          <p:spTgt spid="18434"/>
                                        </p:tgtEl>
                                      </p:cBhvr>
                                    </p:animEffect>
                                    <p:animScale>
                                      <p:cBhvr>
                                        <p:cTn id="8" dur="768" decel="100000"/>
                                        <p:tgtEl>
                                          <p:spTgt spid="18434"/>
                                        </p:tgtEl>
                                      </p:cBhvr>
                                      <p:from x="10000" y="10000"/>
                                      <p:to x="200000" y="450000"/>
                                    </p:animScale>
                                    <p:animScale>
                                      <p:cBhvr>
                                        <p:cTn id="9" dur="1230" accel="100000" fill="hold">
                                          <p:stCondLst>
                                            <p:cond delay="768"/>
                                          </p:stCondLst>
                                        </p:cTn>
                                        <p:tgtEl>
                                          <p:spTgt spid="18434"/>
                                        </p:tgtEl>
                                      </p:cBhvr>
                                      <p:from x="200000" y="450000"/>
                                      <p:to x="100000" y="100000"/>
                                    </p:animScale>
                                    <p:set>
                                      <p:cBhvr>
                                        <p:cTn id="10" dur="768" fill="hold"/>
                                        <p:tgtEl>
                                          <p:spTgt spid="18434"/>
                                        </p:tgtEl>
                                        <p:attrNameLst>
                                          <p:attrName>ppt_x</p:attrName>
                                        </p:attrNameLst>
                                      </p:cBhvr>
                                      <p:to>
                                        <p:strVal val="(0.5)"/>
                                      </p:to>
                                    </p:set>
                                    <p:anim from="(0.5)" to="(#ppt_x)" calcmode="lin" valueType="num">
                                      <p:cBhvr>
                                        <p:cTn id="11" dur="1230" accel="100000" fill="hold">
                                          <p:stCondLst>
                                            <p:cond delay="768"/>
                                          </p:stCondLst>
                                        </p:cTn>
                                        <p:tgtEl>
                                          <p:spTgt spid="18434"/>
                                        </p:tgtEl>
                                        <p:attrNameLst>
                                          <p:attrName>ppt_x</p:attrName>
                                        </p:attrNameLst>
                                      </p:cBhvr>
                                    </p:anim>
                                    <p:set>
                                      <p:cBhvr>
                                        <p:cTn id="12" dur="768" fill="hold"/>
                                        <p:tgtEl>
                                          <p:spTgt spid="18434"/>
                                        </p:tgtEl>
                                        <p:attrNameLst>
                                          <p:attrName>ppt_y</p:attrName>
                                        </p:attrNameLst>
                                      </p:cBhvr>
                                      <p:to>
                                        <p:strVal val="(#ppt_y+0.4)"/>
                                      </p:to>
                                    </p:set>
                                    <p:anim from="(#ppt_y+0.4)" to="(#ppt_y)" calcmode="lin" valueType="num">
                                      <p:cBhvr>
                                        <p:cTn id="13" dur="1230" accel="100000" fill="hold">
                                          <p:stCondLst>
                                            <p:cond delay="768"/>
                                          </p:stCondLst>
                                        </p:cTn>
                                        <p:tgtEl>
                                          <p:spTgt spid="1843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8435">
                                            <p:txEl>
                                              <p:pRg st="1" end="1"/>
                                            </p:txEl>
                                          </p:spTgt>
                                        </p:tgtEl>
                                        <p:attrNameLst>
                                          <p:attrName>style.visibility</p:attrName>
                                        </p:attrNameLst>
                                      </p:cBhvr>
                                      <p:to>
                                        <p:strVal val="visible"/>
                                      </p:to>
                                    </p:set>
                                    <p:anim calcmode="lin" valueType="num">
                                      <p:cBhvr>
                                        <p:cTn id="18"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8435">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843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p:cTn id="25"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1843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8435">
                                            <p:txEl>
                                              <p:pRg st="3" end="3"/>
                                            </p:txEl>
                                          </p:spTgt>
                                        </p:tgtEl>
                                        <p:attrNameLst>
                                          <p:attrName>style.visibility</p:attrName>
                                        </p:attrNameLst>
                                      </p:cBhvr>
                                      <p:to>
                                        <p:strVal val="visible"/>
                                      </p:to>
                                    </p:set>
                                    <p:anim calcmode="lin" valueType="num">
                                      <p:cBhvr>
                                        <p:cTn id="32"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18435">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18435">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8435">
                                            <p:txEl>
                                              <p:pRg st="4" end="4"/>
                                            </p:txEl>
                                          </p:spTgt>
                                        </p:tgtEl>
                                        <p:attrNameLst>
                                          <p:attrName>style.visibility</p:attrName>
                                        </p:attrNameLst>
                                      </p:cBhvr>
                                      <p:to>
                                        <p:strVal val="visible"/>
                                      </p:to>
                                    </p:set>
                                    <p:anim calcmode="lin" valueType="num">
                                      <p:cBhvr>
                                        <p:cTn id="39"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8435">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18435">
                                            <p:txEl>
                                              <p:pRg st="4" end="4"/>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8435">
                                            <p:txEl>
                                              <p:pRg st="5" end="5"/>
                                            </p:txEl>
                                          </p:spTgt>
                                        </p:tgtEl>
                                        <p:attrNameLst>
                                          <p:attrName>style.visibility</p:attrName>
                                        </p:attrNameLst>
                                      </p:cBhvr>
                                      <p:to>
                                        <p:strVal val="visible"/>
                                      </p:to>
                                    </p:set>
                                    <p:anim calcmode="lin" valueType="num">
                                      <p:cBhvr>
                                        <p:cTn id="46" dur="500" fill="hold"/>
                                        <p:tgtEl>
                                          <p:spTgt spid="1843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18435">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18435">
                                            <p:txEl>
                                              <p:pRg st="5" end="5"/>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8435">
                                            <p:txEl>
                                              <p:pRg st="6" end="6"/>
                                            </p:txEl>
                                          </p:spTgt>
                                        </p:tgtEl>
                                        <p:attrNameLst>
                                          <p:attrName>style.visibility</p:attrName>
                                        </p:attrNameLst>
                                      </p:cBhvr>
                                      <p:to>
                                        <p:strVal val="visible"/>
                                      </p:to>
                                    </p:set>
                                    <p:anim calcmode="lin" valueType="num">
                                      <p:cBhvr>
                                        <p:cTn id="53" dur="500" fill="hold"/>
                                        <p:tgtEl>
                                          <p:spTgt spid="18435">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18435">
                                            <p:txEl>
                                              <p:pRg st="6" end="6"/>
                                            </p:txEl>
                                          </p:spTgt>
                                        </p:tgtEl>
                                        <p:attrNameLst>
                                          <p:attrName>ppt_h</p:attrName>
                                        </p:attrNameLst>
                                      </p:cBhvr>
                                      <p:tavLst>
                                        <p:tav tm="0">
                                          <p:val>
                                            <p:fltVal val="0"/>
                                          </p:val>
                                        </p:tav>
                                        <p:tav tm="100000">
                                          <p:val>
                                            <p:strVal val="#ppt_h"/>
                                          </p:val>
                                        </p:tav>
                                      </p:tavLst>
                                    </p:anim>
                                    <p:animEffect transition="in" filter="fade">
                                      <p:cBhvr>
                                        <p:cTn id="55"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229600" cy="838200"/>
          </a:xfrm>
        </p:spPr>
        <p:txBody>
          <a:bodyPr/>
          <a:lstStyle/>
          <a:p>
            <a:pPr eaLnBrk="1" hangingPunct="1">
              <a:defRPr/>
            </a:pPr>
            <a:r>
              <a:rPr lang="en-US" b="1" u="sng">
                <a:latin typeface="Arial" charset="0"/>
                <a:cs typeface="+mj-cs"/>
              </a:rPr>
              <a:t>Procedures at end of class</a:t>
            </a:r>
          </a:p>
        </p:txBody>
      </p:sp>
      <p:sp>
        <p:nvSpPr>
          <p:cNvPr id="20483" name="Rectangle 3"/>
          <p:cNvSpPr>
            <a:spLocks noGrp="1" noChangeArrowheads="1"/>
          </p:cNvSpPr>
          <p:nvPr>
            <p:ph idx="1"/>
          </p:nvPr>
        </p:nvSpPr>
        <p:spPr>
          <a:xfrm>
            <a:off x="457200" y="990600"/>
            <a:ext cx="8229600" cy="5140325"/>
          </a:xfrm>
        </p:spPr>
        <p:txBody>
          <a:bodyPr/>
          <a:lstStyle/>
          <a:p>
            <a:pPr marL="0" indent="0" eaLnBrk="1" hangingPunct="1">
              <a:buNone/>
              <a:defRPr/>
            </a:pPr>
            <a:endParaRPr lang="en-US" b="1" u="sng" dirty="0" smtClean="0">
              <a:latin typeface="Verdana" charset="0"/>
              <a:cs typeface="+mn-cs"/>
            </a:endParaRPr>
          </a:p>
          <a:p>
            <a:pPr marL="0" indent="0" eaLnBrk="1" hangingPunct="1">
              <a:buNone/>
              <a:defRPr/>
            </a:pPr>
            <a:r>
              <a:rPr lang="en-US" b="1" u="sng" dirty="0" smtClean="0">
                <a:latin typeface="Verdana" charset="0"/>
                <a:cs typeface="+mn-cs"/>
              </a:rPr>
              <a:t>Remain </a:t>
            </a:r>
            <a:r>
              <a:rPr lang="en-US" b="1" u="sng" dirty="0">
                <a:latin typeface="Verdana" charset="0"/>
                <a:cs typeface="+mn-cs"/>
              </a:rPr>
              <a:t>in your seat</a:t>
            </a:r>
            <a:r>
              <a:rPr lang="en-US" dirty="0">
                <a:latin typeface="Verdana" charset="0"/>
                <a:cs typeface="+mn-cs"/>
              </a:rPr>
              <a:t> until teacher dismisses the class. </a:t>
            </a:r>
            <a:r>
              <a:rPr lang="en-US" b="1" dirty="0">
                <a:solidFill>
                  <a:srgbClr val="000099"/>
                </a:solidFill>
                <a:latin typeface="Verdana" charset="0"/>
                <a:cs typeface="+mn-cs"/>
              </a:rPr>
              <a:t>DO NOT GET UP!!</a:t>
            </a:r>
          </a:p>
          <a:p>
            <a:pPr marL="0" indent="0" eaLnBrk="1" hangingPunct="1">
              <a:buNone/>
              <a:defRPr/>
            </a:pPr>
            <a:r>
              <a:rPr lang="en-US" dirty="0">
                <a:solidFill>
                  <a:schemeClr val="accent1"/>
                </a:solidFill>
                <a:latin typeface="Verdana" charset="0"/>
                <a:cs typeface="+mn-cs"/>
              </a:rPr>
              <a:t>The bell does </a:t>
            </a:r>
            <a:r>
              <a:rPr lang="en-US" b="1" dirty="0">
                <a:solidFill>
                  <a:schemeClr val="accent1"/>
                </a:solidFill>
                <a:latin typeface="Verdana" charset="0"/>
                <a:cs typeface="+mn-cs"/>
              </a:rPr>
              <a:t>NOT</a:t>
            </a:r>
            <a:r>
              <a:rPr lang="en-US" dirty="0">
                <a:solidFill>
                  <a:schemeClr val="accent1"/>
                </a:solidFill>
                <a:latin typeface="Verdana" charset="0"/>
                <a:cs typeface="+mn-cs"/>
              </a:rPr>
              <a:t> dismiss the class.</a:t>
            </a:r>
          </a:p>
          <a:p>
            <a:pPr marL="0" indent="0" eaLnBrk="1" hangingPunct="1">
              <a:buNone/>
              <a:defRPr/>
            </a:pPr>
            <a:r>
              <a:rPr lang="en-US" dirty="0">
                <a:latin typeface="Verdana" charset="0"/>
                <a:cs typeface="+mn-cs"/>
              </a:rPr>
              <a:t>The </a:t>
            </a:r>
            <a:r>
              <a:rPr lang="en-US" b="1" dirty="0">
                <a:latin typeface="Verdana" charset="0"/>
                <a:cs typeface="+mn-cs"/>
              </a:rPr>
              <a:t>students</a:t>
            </a:r>
            <a:r>
              <a:rPr lang="en-US" dirty="0">
                <a:latin typeface="Verdana" charset="0"/>
                <a:cs typeface="+mn-cs"/>
              </a:rPr>
              <a:t> do </a:t>
            </a:r>
            <a:r>
              <a:rPr lang="en-US" b="1" dirty="0">
                <a:latin typeface="Verdana" charset="0"/>
                <a:cs typeface="+mn-cs"/>
              </a:rPr>
              <a:t>NOT </a:t>
            </a:r>
            <a:r>
              <a:rPr lang="en-US" dirty="0">
                <a:latin typeface="Verdana" charset="0"/>
                <a:cs typeface="+mn-cs"/>
              </a:rPr>
              <a:t>dismiss the class.</a:t>
            </a:r>
          </a:p>
          <a:p>
            <a:pPr marL="0" indent="0" eaLnBrk="1" hangingPunct="1">
              <a:buNone/>
              <a:defRPr/>
            </a:pPr>
            <a:r>
              <a:rPr lang="en-US" b="1" u="sng" dirty="0">
                <a:solidFill>
                  <a:srgbClr val="FF0000"/>
                </a:solidFill>
                <a:latin typeface="Verdana" charset="0"/>
                <a:cs typeface="+mn-cs"/>
              </a:rPr>
              <a:t>ONLY THE TEACHER</a:t>
            </a:r>
            <a:r>
              <a:rPr lang="en-US" dirty="0">
                <a:solidFill>
                  <a:srgbClr val="FF0000"/>
                </a:solidFill>
                <a:latin typeface="Verdana" charset="0"/>
                <a:cs typeface="+mn-cs"/>
              </a:rPr>
              <a:t> DISMISSES THE CLASS!</a:t>
            </a:r>
          </a:p>
        </p:txBody>
      </p:sp>
    </p:spTree>
  </p:cSld>
  <p:clrMapOvr>
    <a:masterClrMapping/>
  </p:clrMapOvr>
  <p:transition xmlns:p14="http://schemas.microsoft.com/office/powerpoint/2010/main">
    <p:strips dir="r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048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fade">
                                      <p:cBhvr>
                                        <p:cTn id="11" dur="1000">
                                          <p:stCondLst>
                                            <p:cond delay="0"/>
                                          </p:stCondLst>
                                        </p:cTn>
                                        <p:tgtEl>
                                          <p:spTgt spid="2048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0483">
                                            <p:txEl>
                                              <p:pRg st="2" end="2"/>
                                            </p:txEl>
                                          </p:spTgt>
                                        </p:tgtEl>
                                        <p:attrNameLst>
                                          <p:attrName>style.visibility</p:attrName>
                                        </p:attrNameLst>
                                      </p:cBhvr>
                                      <p:to>
                                        <p:strVal val="visible"/>
                                      </p:to>
                                    </p:set>
                                    <p:animEffect transition="in" filter="fade">
                                      <p:cBhvr>
                                        <p:cTn id="16" dur="1000">
                                          <p:stCondLst>
                                            <p:cond delay="0"/>
                                          </p:stCondLst>
                                        </p:cTn>
                                        <p:tgtEl>
                                          <p:spTgt spid="2048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Effect transition="in" filter="fade">
                                      <p:cBhvr>
                                        <p:cTn id="21" dur="1000">
                                          <p:stCondLst>
                                            <p:cond delay="0"/>
                                          </p:stCondLst>
                                        </p:cTn>
                                        <p:tgtEl>
                                          <p:spTgt spid="2048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483">
                                            <p:txEl>
                                              <p:pRg st="4" end="4"/>
                                            </p:txEl>
                                          </p:spTgt>
                                        </p:tgtEl>
                                        <p:attrNameLst>
                                          <p:attrName>style.visibility</p:attrName>
                                        </p:attrNameLst>
                                      </p:cBhvr>
                                      <p:to>
                                        <p:strVal val="visible"/>
                                      </p:to>
                                    </p:set>
                                    <p:animEffect transition="in" filter="fade">
                                      <p:cBhvr>
                                        <p:cTn id="26" dur="1000">
                                          <p:stCondLst>
                                            <p:cond delay="0"/>
                                          </p:stCondLst>
                                        </p:cTn>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58750"/>
            <a:ext cx="8229600" cy="787400"/>
          </a:xfrm>
        </p:spPr>
        <p:txBody>
          <a:bodyPr/>
          <a:lstStyle/>
          <a:p>
            <a:pPr eaLnBrk="1" hangingPunct="1">
              <a:defRPr/>
            </a:pPr>
            <a:r>
              <a:rPr lang="en-US" sz="4000" b="1">
                <a:latin typeface="Arial" charset="0"/>
                <a:cs typeface="+mj-cs"/>
              </a:rPr>
              <a:t>ZERO TOLERANCE</a:t>
            </a:r>
          </a:p>
        </p:txBody>
      </p:sp>
      <p:sp>
        <p:nvSpPr>
          <p:cNvPr id="26627" name="Rectangle 3"/>
          <p:cNvSpPr>
            <a:spLocks noGrp="1" noChangeArrowheads="1"/>
          </p:cNvSpPr>
          <p:nvPr>
            <p:ph idx="1"/>
          </p:nvPr>
        </p:nvSpPr>
        <p:spPr>
          <a:xfrm>
            <a:off x="457200" y="1066800"/>
            <a:ext cx="8229600" cy="5029200"/>
          </a:xfrm>
        </p:spPr>
        <p:txBody>
          <a:bodyPr/>
          <a:lstStyle/>
          <a:p>
            <a:pPr marL="0" indent="0" eaLnBrk="1" hangingPunct="1">
              <a:buNone/>
              <a:defRPr/>
            </a:pPr>
            <a:r>
              <a:rPr lang="en-US" dirty="0">
                <a:latin typeface="Verdana" charset="0"/>
                <a:cs typeface="+mn-cs"/>
              </a:rPr>
              <a:t>There are some rules that are non –negotiable</a:t>
            </a:r>
          </a:p>
          <a:p>
            <a:pPr marL="329184" lvl="1" indent="0" eaLnBrk="1" hangingPunct="1">
              <a:buNone/>
              <a:defRPr/>
            </a:pPr>
            <a:r>
              <a:rPr lang="en-US" b="1" dirty="0">
                <a:solidFill>
                  <a:srgbClr val="000000"/>
                </a:solidFill>
                <a:effectLst>
                  <a:outerShdw blurRad="38100" dist="38100" dir="2700000" algn="tl">
                    <a:srgbClr val="FFFFFF"/>
                  </a:outerShdw>
                </a:effectLst>
                <a:latin typeface="Verdana" charset="0"/>
              </a:rPr>
              <a:t>No profanity in the classroom</a:t>
            </a:r>
          </a:p>
          <a:p>
            <a:pPr marL="329184" lvl="1" indent="0" eaLnBrk="1" hangingPunct="1">
              <a:buNone/>
              <a:defRPr/>
            </a:pPr>
            <a:r>
              <a:rPr lang="en-US" b="1" dirty="0">
                <a:solidFill>
                  <a:srgbClr val="000000"/>
                </a:solidFill>
                <a:effectLst>
                  <a:outerShdw blurRad="38100" dist="38100" dir="2700000" algn="tl">
                    <a:srgbClr val="FFFFFF"/>
                  </a:outerShdw>
                </a:effectLst>
                <a:latin typeface="Verdana" charset="0"/>
              </a:rPr>
              <a:t>No fighting</a:t>
            </a:r>
          </a:p>
          <a:p>
            <a:pPr marL="329184" lvl="1" indent="0" eaLnBrk="1" hangingPunct="1">
              <a:buNone/>
              <a:defRPr/>
            </a:pPr>
            <a:r>
              <a:rPr lang="en-US" b="1" dirty="0">
                <a:solidFill>
                  <a:srgbClr val="000000"/>
                </a:solidFill>
                <a:effectLst>
                  <a:outerShdw blurRad="38100" dist="38100" dir="2700000" algn="tl">
                    <a:srgbClr val="FFFFFF"/>
                  </a:outerShdw>
                </a:effectLst>
                <a:latin typeface="Verdana" charset="0"/>
              </a:rPr>
              <a:t>No food/drink/gum</a:t>
            </a:r>
          </a:p>
          <a:p>
            <a:pPr marL="329184" lvl="1" indent="0" eaLnBrk="1" hangingPunct="1">
              <a:buNone/>
              <a:defRPr/>
            </a:pPr>
            <a:r>
              <a:rPr lang="en-US" b="1" dirty="0">
                <a:solidFill>
                  <a:srgbClr val="000000"/>
                </a:solidFill>
                <a:effectLst>
                  <a:outerShdw blurRad="38100" dist="38100" dir="2700000" algn="tl">
                    <a:srgbClr val="FFFFFF"/>
                  </a:outerShdw>
                </a:effectLst>
                <a:latin typeface="Verdana" charset="0"/>
              </a:rPr>
              <a:t>No electronic devices/cell </a:t>
            </a:r>
            <a:r>
              <a:rPr lang="en-US" b="1" dirty="0" smtClean="0">
                <a:solidFill>
                  <a:srgbClr val="000000"/>
                </a:solidFill>
                <a:effectLst>
                  <a:outerShdw blurRad="38100" dist="38100" dir="2700000" algn="tl">
                    <a:srgbClr val="FFFFFF"/>
                  </a:outerShdw>
                </a:effectLst>
                <a:latin typeface="Verdana" charset="0"/>
              </a:rPr>
              <a:t>phones unless the teacher ask you to use them</a:t>
            </a:r>
            <a:endParaRPr lang="en-US" b="1" dirty="0">
              <a:solidFill>
                <a:srgbClr val="000000"/>
              </a:solidFill>
              <a:effectLst>
                <a:outerShdw blurRad="38100" dist="38100" dir="2700000" algn="tl">
                  <a:srgbClr val="FFFFFF"/>
                </a:outerShdw>
              </a:effectLst>
              <a:latin typeface="Verdana" charset="0"/>
            </a:endParaRPr>
          </a:p>
          <a:p>
            <a:pPr marL="329184" lvl="1" indent="0" eaLnBrk="1" hangingPunct="1">
              <a:buNone/>
              <a:defRPr/>
            </a:pPr>
            <a:r>
              <a:rPr lang="en-US" b="1" dirty="0">
                <a:solidFill>
                  <a:srgbClr val="000000"/>
                </a:solidFill>
                <a:effectLst>
                  <a:outerShdw blurRad="38100" dist="38100" dir="2700000" algn="tl">
                    <a:srgbClr val="FFFFFF"/>
                  </a:outerShdw>
                </a:effectLst>
                <a:latin typeface="Verdana" charset="0"/>
              </a:rPr>
              <a:t>No sleeping/ heads on </a:t>
            </a:r>
            <a:r>
              <a:rPr lang="en-US" b="1" dirty="0" smtClean="0">
                <a:solidFill>
                  <a:srgbClr val="000000"/>
                </a:solidFill>
                <a:effectLst>
                  <a:outerShdw blurRad="38100" dist="38100" dir="2700000" algn="tl">
                    <a:srgbClr val="FFFFFF"/>
                  </a:outerShdw>
                </a:effectLst>
                <a:latin typeface="Verdana" charset="0"/>
              </a:rPr>
              <a:t>desks</a:t>
            </a:r>
            <a:endParaRPr lang="en-US" dirty="0">
              <a:solidFill>
                <a:schemeClr val="tx2"/>
              </a:solidFill>
              <a:latin typeface="Verdana" charset="0"/>
            </a:endParaRPr>
          </a:p>
          <a:p>
            <a:pPr lvl="1" eaLnBrk="1" hangingPunct="1">
              <a:defRPr/>
            </a:pPr>
            <a:endParaRPr lang="en-US" dirty="0">
              <a:latin typeface="Verdana" charset="0"/>
            </a:endParaRPr>
          </a:p>
        </p:txBody>
      </p:sp>
    </p:spTree>
  </p:cSld>
  <p:clrMapOvr>
    <a:masterClrMapping/>
  </p:clrMapOvr>
  <p:transition xmlns:p14="http://schemas.microsoft.com/office/powerpoint/2010/main">
    <p:cover dir="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2000" fill="hold"/>
                                        <p:tgtEl>
                                          <p:spTgt spid="26626"/>
                                        </p:tgtEl>
                                        <p:attrNameLst>
                                          <p:attrName>ppt_w</p:attrName>
                                        </p:attrNameLst>
                                      </p:cBhvr>
                                      <p:tavLst>
                                        <p:tav tm="0">
                                          <p:val>
                                            <p:strVal val="#ppt_w*2.5"/>
                                          </p:val>
                                        </p:tav>
                                        <p:tav tm="100000">
                                          <p:val>
                                            <p:strVal val="#ppt_w"/>
                                          </p:val>
                                        </p:tav>
                                      </p:tavLst>
                                    </p:anim>
                                    <p:anim calcmode="lin" valueType="num">
                                      <p:cBhvr>
                                        <p:cTn id="8" dur="2000" fill="hold"/>
                                        <p:tgtEl>
                                          <p:spTgt spid="26626"/>
                                        </p:tgtEl>
                                        <p:attrNameLst>
                                          <p:attrName>ppt_h</p:attrName>
                                        </p:attrNameLst>
                                      </p:cBhvr>
                                      <p:tavLst>
                                        <p:tav tm="0">
                                          <p:val>
                                            <p:strVal val="#ppt_h"/>
                                          </p:val>
                                        </p:tav>
                                        <p:tav tm="100000">
                                          <p:val>
                                            <p:strVal val="#ppt_h"/>
                                          </p:val>
                                        </p:tav>
                                      </p:tavLst>
                                    </p:anim>
                                    <p:anim calcmode="lin" valueType="num">
                                      <p:cBhvr>
                                        <p:cTn id="9" dur="2000" fill="hold"/>
                                        <p:tgtEl>
                                          <p:spTgt spid="2662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662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662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6627">
                                            <p:txEl>
                                              <p:pRg st="0" end="0"/>
                                            </p:txEl>
                                          </p:spTgt>
                                        </p:tgtEl>
                                        <p:attrNameLst>
                                          <p:attrName>style.visibility</p:attrName>
                                        </p:attrNameLst>
                                      </p:cBhvr>
                                      <p:to>
                                        <p:strVal val="visible"/>
                                      </p:to>
                                    </p:set>
                                    <p:animEffect transition="in" filter="wipe(left)">
                                      <p:cBhvr>
                                        <p:cTn id="16" dur="500"/>
                                        <p:tgtEl>
                                          <p:spTgt spid="26627">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6627">
                                            <p:txEl>
                                              <p:pRg st="1" end="1"/>
                                            </p:txEl>
                                          </p:spTgt>
                                        </p:tgtEl>
                                        <p:attrNameLst>
                                          <p:attrName>style.visibility</p:attrName>
                                        </p:attrNameLst>
                                      </p:cBhvr>
                                      <p:to>
                                        <p:strVal val="visible"/>
                                      </p:to>
                                    </p:set>
                                    <p:animEffect transition="in" filter="wipe(left)">
                                      <p:cBhvr>
                                        <p:cTn id="19" dur="500"/>
                                        <p:tgtEl>
                                          <p:spTgt spid="26627">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wipe(left)">
                                      <p:cBhvr>
                                        <p:cTn id="22" dur="500"/>
                                        <p:tgtEl>
                                          <p:spTgt spid="26627">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Effect transition="in" filter="wipe(left)">
                                      <p:cBhvr>
                                        <p:cTn id="25" dur="500"/>
                                        <p:tgtEl>
                                          <p:spTgt spid="26627">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6627">
                                            <p:txEl>
                                              <p:pRg st="4" end="4"/>
                                            </p:txEl>
                                          </p:spTgt>
                                        </p:tgtEl>
                                        <p:attrNameLst>
                                          <p:attrName>style.visibility</p:attrName>
                                        </p:attrNameLst>
                                      </p:cBhvr>
                                      <p:to>
                                        <p:strVal val="visible"/>
                                      </p:to>
                                    </p:set>
                                    <p:animEffect transition="in" filter="wipe(left)">
                                      <p:cBhvr>
                                        <p:cTn id="28" dur="500"/>
                                        <p:tgtEl>
                                          <p:spTgt spid="26627">
                                            <p:txEl>
                                              <p:pRg st="4" end="4"/>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Effect transition="in" filter="wipe(left)">
                                      <p:cBhvr>
                                        <p:cTn id="31" dur="5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636588"/>
          </a:xfrm>
        </p:spPr>
        <p:txBody>
          <a:bodyPr>
            <a:normAutofit fontScale="90000"/>
          </a:bodyPr>
          <a:lstStyle/>
          <a:p>
            <a:pPr eaLnBrk="1" hangingPunct="1">
              <a:defRPr/>
            </a:pPr>
            <a:r>
              <a:rPr lang="en-US" sz="4000">
                <a:latin typeface="Arial" charset="0"/>
                <a:cs typeface="+mj-cs"/>
              </a:rPr>
              <a:t>Enjoy!!!</a:t>
            </a:r>
          </a:p>
        </p:txBody>
      </p:sp>
      <p:sp>
        <p:nvSpPr>
          <p:cNvPr id="22531" name="Rectangle 3"/>
          <p:cNvSpPr>
            <a:spLocks noGrp="1" noChangeArrowheads="1"/>
          </p:cNvSpPr>
          <p:nvPr>
            <p:ph idx="1"/>
          </p:nvPr>
        </p:nvSpPr>
        <p:spPr>
          <a:xfrm>
            <a:off x="457200" y="762000"/>
            <a:ext cx="8229600" cy="6096000"/>
          </a:xfrm>
        </p:spPr>
        <p:txBody>
          <a:bodyPr/>
          <a:lstStyle/>
          <a:p>
            <a:pPr marL="0" indent="0" eaLnBrk="1" hangingPunct="1">
              <a:buNone/>
              <a:defRPr/>
            </a:pPr>
            <a:r>
              <a:rPr lang="en-US" sz="2800" dirty="0">
                <a:latin typeface="Verdana" charset="0"/>
                <a:cs typeface="+mn-cs"/>
              </a:rPr>
              <a:t>Enjoy your school year.</a:t>
            </a:r>
          </a:p>
          <a:p>
            <a:pPr marL="0" indent="0" eaLnBrk="1" hangingPunct="1">
              <a:buNone/>
              <a:defRPr/>
            </a:pPr>
            <a:r>
              <a:rPr lang="en-US" sz="2800" dirty="0">
                <a:solidFill>
                  <a:srgbClr val="FF0000"/>
                </a:solidFill>
                <a:latin typeface="Verdana" charset="0"/>
                <a:cs typeface="+mn-cs"/>
              </a:rPr>
              <a:t>Have fun learning.</a:t>
            </a:r>
          </a:p>
          <a:p>
            <a:pPr marL="0" indent="0" eaLnBrk="1" hangingPunct="1">
              <a:buNone/>
              <a:defRPr/>
            </a:pPr>
            <a:r>
              <a:rPr lang="en-US" sz="2800" dirty="0">
                <a:latin typeface="Verdana" charset="0"/>
                <a:cs typeface="+mn-cs"/>
              </a:rPr>
              <a:t>Believe in yourself.</a:t>
            </a:r>
          </a:p>
          <a:p>
            <a:pPr marL="0" indent="0" eaLnBrk="1" hangingPunct="1">
              <a:buNone/>
              <a:defRPr/>
            </a:pPr>
            <a:r>
              <a:rPr lang="en-US" sz="2800" dirty="0">
                <a:solidFill>
                  <a:schemeClr val="hlink"/>
                </a:solidFill>
                <a:latin typeface="Verdana" charset="0"/>
                <a:cs typeface="+mn-cs"/>
              </a:rPr>
              <a:t>Give yourself a chance to learn this language.</a:t>
            </a:r>
          </a:p>
          <a:p>
            <a:pPr marL="0" indent="0" eaLnBrk="1" hangingPunct="1">
              <a:buNone/>
              <a:defRPr/>
            </a:pPr>
            <a:r>
              <a:rPr lang="en-US" sz="2800" dirty="0">
                <a:latin typeface="Verdana" charset="0"/>
                <a:cs typeface="+mn-cs"/>
              </a:rPr>
              <a:t>Always do your best. </a:t>
            </a:r>
          </a:p>
          <a:p>
            <a:pPr marL="0" indent="0" eaLnBrk="1" hangingPunct="1">
              <a:buNone/>
              <a:defRPr/>
            </a:pPr>
            <a:r>
              <a:rPr lang="en-US" sz="2800" dirty="0">
                <a:solidFill>
                  <a:schemeClr val="hlink"/>
                </a:solidFill>
                <a:latin typeface="Verdana" charset="0"/>
                <a:cs typeface="+mn-cs"/>
              </a:rPr>
              <a:t>Ask for help when needed.</a:t>
            </a:r>
          </a:p>
          <a:p>
            <a:pPr marL="0" indent="0" eaLnBrk="1" hangingPunct="1">
              <a:buNone/>
              <a:defRPr/>
            </a:pPr>
            <a:r>
              <a:rPr lang="en-US" sz="2800" dirty="0">
                <a:solidFill>
                  <a:srgbClr val="FF0000"/>
                </a:solidFill>
                <a:latin typeface="Verdana" charset="0"/>
                <a:cs typeface="+mn-cs"/>
              </a:rPr>
              <a:t>Set high but attainable goals for yourself.</a:t>
            </a:r>
          </a:p>
          <a:p>
            <a:pPr marL="0" indent="0" eaLnBrk="1" hangingPunct="1">
              <a:buNone/>
              <a:defRPr/>
            </a:pPr>
            <a:r>
              <a:rPr lang="en-US" sz="2800" dirty="0">
                <a:latin typeface="Verdana" charset="0"/>
                <a:cs typeface="+mn-cs"/>
              </a:rPr>
              <a:t>Love and respect yourself.</a:t>
            </a:r>
          </a:p>
          <a:p>
            <a:pPr marL="0" indent="0" eaLnBrk="1" hangingPunct="1">
              <a:buNone/>
              <a:defRPr/>
            </a:pPr>
            <a:r>
              <a:rPr lang="en-US" sz="3600" smtClean="0">
                <a:solidFill>
                  <a:srgbClr val="000099"/>
                </a:solidFill>
                <a:latin typeface="Verdana" charset="0"/>
                <a:cs typeface="+mn-cs"/>
              </a:rPr>
              <a:t>Let</a:t>
            </a:r>
            <a:r>
              <a:rPr lang="en-US" sz="3600" smtClean="0">
                <a:solidFill>
                  <a:srgbClr val="000099"/>
                </a:solidFill>
                <a:latin typeface="Verdana" charset="0"/>
              </a:rPr>
              <a:t>’</a:t>
            </a:r>
            <a:r>
              <a:rPr lang="en-US" sz="3600" smtClean="0">
                <a:solidFill>
                  <a:srgbClr val="000099"/>
                </a:solidFill>
                <a:latin typeface="Verdana" charset="0"/>
                <a:cs typeface="+mn-cs"/>
              </a:rPr>
              <a:t>s </a:t>
            </a:r>
            <a:r>
              <a:rPr lang="en-US" sz="3600" dirty="0">
                <a:solidFill>
                  <a:srgbClr val="000099"/>
                </a:solidFill>
                <a:latin typeface="Verdana" charset="0"/>
                <a:cs typeface="+mn-cs"/>
              </a:rPr>
              <a:t>make this class the best one of all Spanish classes!!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1000"/>
                                        <p:tgtEl>
                                          <p:spTgt spid="22530"/>
                                        </p:tgtEl>
                                      </p:cBhvr>
                                    </p:animEffect>
                                    <p:anim calcmode="lin" valueType="num">
                                      <p:cBhvr>
                                        <p:cTn id="8" dur="1000" fill="hold"/>
                                        <p:tgtEl>
                                          <p:spTgt spid="22530"/>
                                        </p:tgtEl>
                                        <p:attrNameLst>
                                          <p:attrName>ppt_x</p:attrName>
                                        </p:attrNameLst>
                                      </p:cBhvr>
                                      <p:tavLst>
                                        <p:tav tm="0">
                                          <p:val>
                                            <p:strVal val="#ppt_x"/>
                                          </p:val>
                                        </p:tav>
                                        <p:tav tm="100000">
                                          <p:val>
                                            <p:strVal val="#ppt_x"/>
                                          </p:val>
                                        </p:tav>
                                      </p:tavLst>
                                    </p:anim>
                                    <p:anim calcmode="lin" valueType="num">
                                      <p:cBhvr>
                                        <p:cTn id="9" dur="1000" fill="hold"/>
                                        <p:tgtEl>
                                          <p:spTgt spid="2253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2531">
                                            <p:txEl>
                                              <p:pRg st="8" end="8"/>
                                            </p:txEl>
                                          </p:spTgt>
                                        </p:tgtEl>
                                        <p:attrNameLst>
                                          <p:attrName>style.visibility</p:attrName>
                                        </p:attrNameLst>
                                      </p:cBhvr>
                                      <p:to>
                                        <p:strVal val="visible"/>
                                      </p:to>
                                    </p:set>
                                    <p:anim calcmode="lin" valueType="num">
                                      <p:cBhvr additive="base">
                                        <p:cTn id="14" dur="1000" fill="hold">
                                          <p:stCondLst>
                                            <p:cond delay="0"/>
                                          </p:stCondLst>
                                        </p:cTn>
                                        <p:tgtEl>
                                          <p:spTgt spid="22531">
                                            <p:txEl>
                                              <p:pRg st="8" end="8"/>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2531">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22531">
                                            <p:txEl>
                                              <p:pRg st="7" end="7"/>
                                            </p:txEl>
                                          </p:spTgt>
                                        </p:tgtEl>
                                        <p:attrNameLst>
                                          <p:attrName>style.visibility</p:attrName>
                                        </p:attrNameLst>
                                      </p:cBhvr>
                                      <p:to>
                                        <p:strVal val="visible"/>
                                      </p:to>
                                    </p:set>
                                    <p:anim calcmode="lin" valueType="num">
                                      <p:cBhvr additive="base">
                                        <p:cTn id="20" dur="1000" fill="hold">
                                          <p:stCondLst>
                                            <p:cond delay="0"/>
                                          </p:stCondLst>
                                        </p:cTn>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22531">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22531">
                                            <p:txEl>
                                              <p:pRg st="6" end="6"/>
                                            </p:txEl>
                                          </p:spTgt>
                                        </p:tgtEl>
                                        <p:attrNameLst>
                                          <p:attrName>style.visibility</p:attrName>
                                        </p:attrNameLst>
                                      </p:cBhvr>
                                      <p:to>
                                        <p:strVal val="visible"/>
                                      </p:to>
                                    </p:set>
                                    <p:anim calcmode="lin" valueType="num">
                                      <p:cBhvr additive="base">
                                        <p:cTn id="26" dur="1000" fill="hold">
                                          <p:stCondLst>
                                            <p:cond delay="0"/>
                                          </p:stCondLst>
                                        </p:cTn>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22531">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 calcmode="lin" valueType="num">
                                      <p:cBhvr additive="base">
                                        <p:cTn id="32" dur="1000" fill="hold">
                                          <p:stCondLst>
                                            <p:cond delay="0"/>
                                          </p:stCondLst>
                                        </p:cTn>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2253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1" fill="hold" grpId="0" nodeType="clickEffect">
                                  <p:stCondLst>
                                    <p:cond delay="0"/>
                                  </p:stCondLst>
                                  <p:childTnLst>
                                    <p:set>
                                      <p:cBhvr>
                                        <p:cTn id="37" dur="1" fill="hold">
                                          <p:stCondLst>
                                            <p:cond delay="0"/>
                                          </p:stCondLst>
                                        </p:cTn>
                                        <p:tgtEl>
                                          <p:spTgt spid="22531">
                                            <p:txEl>
                                              <p:pRg st="4" end="4"/>
                                            </p:txEl>
                                          </p:spTgt>
                                        </p:tgtEl>
                                        <p:attrNameLst>
                                          <p:attrName>style.visibility</p:attrName>
                                        </p:attrNameLst>
                                      </p:cBhvr>
                                      <p:to>
                                        <p:strVal val="visible"/>
                                      </p:to>
                                    </p:set>
                                    <p:anim calcmode="lin" valueType="num">
                                      <p:cBhvr additive="base">
                                        <p:cTn id="38" dur="1000" fill="hold">
                                          <p:stCondLst>
                                            <p:cond delay="0"/>
                                          </p:stCondLst>
                                        </p:cTn>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39" dur="1000" fill="hold">
                                          <p:stCondLst>
                                            <p:cond delay="0"/>
                                          </p:stCondLst>
                                        </p:cTn>
                                        <p:tgtEl>
                                          <p:spTgt spid="2253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1" fill="hold" grpId="0" nodeType="clickEffect">
                                  <p:stCondLst>
                                    <p:cond delay="0"/>
                                  </p:stCondLst>
                                  <p:childTnLst>
                                    <p:set>
                                      <p:cBhvr>
                                        <p:cTn id="43" dur="1" fill="hold">
                                          <p:stCondLst>
                                            <p:cond delay="0"/>
                                          </p:stCondLst>
                                        </p:cTn>
                                        <p:tgtEl>
                                          <p:spTgt spid="22531">
                                            <p:txEl>
                                              <p:pRg st="3" end="3"/>
                                            </p:txEl>
                                          </p:spTgt>
                                        </p:tgtEl>
                                        <p:attrNameLst>
                                          <p:attrName>style.visibility</p:attrName>
                                        </p:attrNameLst>
                                      </p:cBhvr>
                                      <p:to>
                                        <p:strVal val="visible"/>
                                      </p:to>
                                    </p:set>
                                    <p:anim calcmode="lin" valueType="num">
                                      <p:cBhvr additive="base">
                                        <p:cTn id="44" dur="1000" fill="hold">
                                          <p:stCondLst>
                                            <p:cond delay="0"/>
                                          </p:stCondLst>
                                        </p:cTn>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45" dur="1000" fill="hold">
                                          <p:stCondLst>
                                            <p:cond delay="0"/>
                                          </p:stCondLst>
                                        </p:cTn>
                                        <p:tgtEl>
                                          <p:spTgt spid="2253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1" fill="hold" grpId="0" nodeType="clickEffect">
                                  <p:stCondLst>
                                    <p:cond delay="0"/>
                                  </p:stCondLst>
                                  <p:childTnLst>
                                    <p:set>
                                      <p:cBhvr>
                                        <p:cTn id="49" dur="1" fill="hold">
                                          <p:stCondLst>
                                            <p:cond delay="0"/>
                                          </p:stCondLst>
                                        </p:cTn>
                                        <p:tgtEl>
                                          <p:spTgt spid="22531">
                                            <p:txEl>
                                              <p:pRg st="2" end="2"/>
                                            </p:txEl>
                                          </p:spTgt>
                                        </p:tgtEl>
                                        <p:attrNameLst>
                                          <p:attrName>style.visibility</p:attrName>
                                        </p:attrNameLst>
                                      </p:cBhvr>
                                      <p:to>
                                        <p:strVal val="visible"/>
                                      </p:to>
                                    </p:set>
                                    <p:anim calcmode="lin" valueType="num">
                                      <p:cBhvr additive="base">
                                        <p:cTn id="50" dur="1000" fill="hold">
                                          <p:stCondLst>
                                            <p:cond delay="0"/>
                                          </p:stCondLst>
                                        </p:cTn>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51" dur="1000" fill="hold">
                                          <p:stCondLst>
                                            <p:cond delay="0"/>
                                          </p:stCondLst>
                                        </p:cTn>
                                        <p:tgtEl>
                                          <p:spTgt spid="2253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1" fill="hold" grpId="0" nodeType="clickEffect">
                                  <p:stCondLst>
                                    <p:cond delay="0"/>
                                  </p:stCondLst>
                                  <p:childTnLst>
                                    <p:set>
                                      <p:cBhvr>
                                        <p:cTn id="55" dur="1" fill="hold">
                                          <p:stCondLst>
                                            <p:cond delay="0"/>
                                          </p:stCondLst>
                                        </p:cTn>
                                        <p:tgtEl>
                                          <p:spTgt spid="22531">
                                            <p:txEl>
                                              <p:pRg st="1" end="1"/>
                                            </p:txEl>
                                          </p:spTgt>
                                        </p:tgtEl>
                                        <p:attrNameLst>
                                          <p:attrName>style.visibility</p:attrName>
                                        </p:attrNameLst>
                                      </p:cBhvr>
                                      <p:to>
                                        <p:strVal val="visible"/>
                                      </p:to>
                                    </p:set>
                                    <p:anim calcmode="lin" valueType="num">
                                      <p:cBhvr additive="base">
                                        <p:cTn id="56" dur="1000" fill="hold">
                                          <p:stCondLst>
                                            <p:cond delay="0"/>
                                          </p:stCondLst>
                                        </p:cTn>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57" dur="1000" fill="hold">
                                          <p:stCondLst>
                                            <p:cond delay="0"/>
                                          </p:stCondLst>
                                        </p:cTn>
                                        <p:tgtEl>
                                          <p:spTgt spid="2253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1" fill="hold" grpId="0" nodeType="clickEffect">
                                  <p:stCondLst>
                                    <p:cond delay="0"/>
                                  </p:stCondLst>
                                  <p:childTnLst>
                                    <p:set>
                                      <p:cBhvr>
                                        <p:cTn id="61" dur="1" fill="hold">
                                          <p:stCondLst>
                                            <p:cond delay="0"/>
                                          </p:stCondLst>
                                        </p:cTn>
                                        <p:tgtEl>
                                          <p:spTgt spid="22531">
                                            <p:txEl>
                                              <p:pRg st="0" end="0"/>
                                            </p:txEl>
                                          </p:spTgt>
                                        </p:tgtEl>
                                        <p:attrNameLst>
                                          <p:attrName>style.visibility</p:attrName>
                                        </p:attrNameLst>
                                      </p:cBhvr>
                                      <p:to>
                                        <p:strVal val="visible"/>
                                      </p:to>
                                    </p:set>
                                    <p:anim calcmode="lin" valueType="num">
                                      <p:cBhvr additive="base">
                                        <p:cTn id="62" dur="1000" fill="hold">
                                          <p:stCondLst>
                                            <p:cond delay="0"/>
                                          </p:stCondLst>
                                        </p:cTn>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63" dur="1000" fill="hold">
                                          <p:stCondLst>
                                            <p:cond delay="0"/>
                                          </p:stCondLst>
                                        </p:cTn>
                                        <p:tgtEl>
                                          <p:spTgt spid="2253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rev="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990600"/>
          </a:xfrm>
        </p:spPr>
        <p:txBody>
          <a:bodyPr/>
          <a:lstStyle/>
          <a:p>
            <a:pPr eaLnBrk="1" hangingPunct="1">
              <a:defRPr/>
            </a:pPr>
            <a:r>
              <a:rPr lang="en-US">
                <a:solidFill>
                  <a:srgbClr val="000000"/>
                </a:solidFill>
                <a:effectLst>
                  <a:outerShdw blurRad="38100" dist="38100" dir="2700000" algn="tl">
                    <a:srgbClr val="FFFFFF"/>
                  </a:outerShdw>
                </a:effectLst>
                <a:latin typeface="Arial" charset="0"/>
                <a:cs typeface="+mj-cs"/>
              </a:rPr>
              <a:t>My Vision For My Classes</a:t>
            </a:r>
          </a:p>
        </p:txBody>
      </p:sp>
      <p:sp>
        <p:nvSpPr>
          <p:cNvPr id="21507" name="Rectangle 3"/>
          <p:cNvSpPr>
            <a:spLocks noGrp="1" noChangeArrowheads="1"/>
          </p:cNvSpPr>
          <p:nvPr>
            <p:ph idx="1"/>
          </p:nvPr>
        </p:nvSpPr>
        <p:spPr>
          <a:xfrm>
            <a:off x="457200" y="1143000"/>
            <a:ext cx="8229600" cy="4987925"/>
          </a:xfrm>
        </p:spPr>
        <p:txBody>
          <a:bodyPr>
            <a:normAutofit/>
          </a:bodyPr>
          <a:lstStyle/>
          <a:p>
            <a:pPr marL="0" indent="0" eaLnBrk="1" hangingPunct="1">
              <a:buNone/>
              <a:defRPr/>
            </a:pPr>
            <a:r>
              <a:rPr lang="en-US" sz="2800" dirty="0">
                <a:solidFill>
                  <a:schemeClr val="accent3">
                    <a:lumMod val="50000"/>
                  </a:schemeClr>
                </a:solidFill>
              </a:rPr>
              <a:t>I have a goal that 80% or more of all my classes will pass this subject with As, </a:t>
            </a:r>
            <a:r>
              <a:rPr lang="en-US" sz="2800" dirty="0" err="1">
                <a:solidFill>
                  <a:schemeClr val="accent3">
                    <a:lumMod val="50000"/>
                  </a:schemeClr>
                </a:solidFill>
              </a:rPr>
              <a:t>Bs</a:t>
            </a:r>
            <a:r>
              <a:rPr lang="en-US" sz="2800" dirty="0">
                <a:solidFill>
                  <a:schemeClr val="accent3">
                    <a:lumMod val="50000"/>
                  </a:schemeClr>
                </a:solidFill>
              </a:rPr>
              <a:t> and Cs. </a:t>
            </a:r>
            <a:r>
              <a:rPr lang="en-US" sz="2800" dirty="0" smtClean="0">
                <a:solidFill>
                  <a:schemeClr val="accent3">
                    <a:lumMod val="50000"/>
                  </a:schemeClr>
                </a:solidFill>
              </a:rPr>
              <a:t>No Ds or </a:t>
            </a:r>
            <a:r>
              <a:rPr lang="en-US" sz="2800" dirty="0" err="1" smtClean="0">
                <a:solidFill>
                  <a:schemeClr val="accent3">
                    <a:lumMod val="50000"/>
                  </a:schemeClr>
                </a:solidFill>
              </a:rPr>
              <a:t>Fs</a:t>
            </a:r>
            <a:r>
              <a:rPr lang="en-US" sz="2800" dirty="0" smtClean="0">
                <a:solidFill>
                  <a:schemeClr val="accent3">
                    <a:lumMod val="50000"/>
                  </a:schemeClr>
                </a:solidFill>
              </a:rPr>
              <a:t>.</a:t>
            </a:r>
            <a:endParaRPr lang="en-US" sz="2800" dirty="0">
              <a:solidFill>
                <a:schemeClr val="accent3">
                  <a:lumMod val="50000"/>
                </a:schemeClr>
              </a:solidFill>
            </a:endParaRPr>
          </a:p>
          <a:p>
            <a:pPr eaLnBrk="1" hangingPunct="1">
              <a:defRPr/>
            </a:pPr>
            <a:endParaRPr lang="en-US" sz="2800" dirty="0" smtClean="0">
              <a:solidFill>
                <a:schemeClr val="accent3">
                  <a:lumMod val="50000"/>
                </a:schemeClr>
              </a:solidFill>
              <a:effectLst>
                <a:outerShdw blurRad="38100" dist="38100" dir="2700000" algn="tl">
                  <a:srgbClr val="FFFFFF"/>
                </a:outerShdw>
              </a:effectLst>
            </a:endParaRPr>
          </a:p>
          <a:p>
            <a:pPr marL="0" indent="0" eaLnBrk="1" hangingPunct="1">
              <a:buNone/>
              <a:defRPr/>
            </a:pPr>
            <a:r>
              <a:rPr lang="en-US" sz="2800" dirty="0" smtClean="0">
                <a:solidFill>
                  <a:schemeClr val="accent3">
                    <a:lumMod val="50000"/>
                  </a:schemeClr>
                </a:solidFill>
                <a:effectLst>
                  <a:outerShdw blurRad="38100" dist="38100" dir="2700000" algn="tl">
                    <a:srgbClr val="FFFFFF"/>
                  </a:outerShdw>
                </a:effectLst>
              </a:rPr>
              <a:t>Getting </a:t>
            </a:r>
            <a:r>
              <a:rPr lang="en-US" sz="2800" dirty="0" smtClean="0">
                <a:solidFill>
                  <a:schemeClr val="accent3">
                    <a:lumMod val="50000"/>
                  </a:schemeClr>
                </a:solidFill>
                <a:effectLst>
                  <a:outerShdw blurRad="38100" dist="38100" dir="2700000" algn="tl">
                    <a:srgbClr val="FFFFFF"/>
                  </a:outerShdw>
                </a:effectLst>
              </a:rPr>
              <a:t>F’s </a:t>
            </a:r>
            <a:r>
              <a:rPr lang="en-US" sz="2800" dirty="0">
                <a:solidFill>
                  <a:schemeClr val="accent3">
                    <a:lumMod val="50000"/>
                  </a:schemeClr>
                </a:solidFill>
                <a:effectLst>
                  <a:outerShdw blurRad="38100" dist="38100" dir="2700000" algn="tl">
                    <a:srgbClr val="FFFFFF"/>
                  </a:outerShdw>
                </a:effectLst>
              </a:rPr>
              <a:t>will be a No-No in this class because all of you have what it takes to be successful.</a:t>
            </a:r>
          </a:p>
          <a:p>
            <a:pPr eaLnBrk="1" hangingPunct="1">
              <a:defRPr/>
            </a:pPr>
            <a:endParaRPr lang="en-US" sz="2800" dirty="0" smtClean="0">
              <a:solidFill>
                <a:schemeClr val="accent3">
                  <a:lumMod val="50000"/>
                </a:schemeClr>
              </a:solidFill>
            </a:endParaRPr>
          </a:p>
          <a:p>
            <a:pPr marL="0" indent="0" eaLnBrk="1" hangingPunct="1">
              <a:buNone/>
              <a:defRPr/>
            </a:pPr>
            <a:r>
              <a:rPr lang="en-US" sz="2800" dirty="0" smtClean="0">
                <a:solidFill>
                  <a:schemeClr val="accent3">
                    <a:lumMod val="50000"/>
                  </a:schemeClr>
                </a:solidFill>
              </a:rPr>
              <a:t>Each </a:t>
            </a:r>
            <a:r>
              <a:rPr lang="en-US" sz="2800" dirty="0">
                <a:solidFill>
                  <a:schemeClr val="accent3">
                    <a:lumMod val="50000"/>
                  </a:schemeClr>
                </a:solidFill>
              </a:rPr>
              <a:t>of you will say to yourself each day -</a:t>
            </a:r>
          </a:p>
          <a:p>
            <a:pPr eaLnBrk="1" hangingPunct="1">
              <a:buFont typeface="Wingdings" charset="0"/>
              <a:buNone/>
              <a:defRPr/>
            </a:pPr>
            <a:r>
              <a:rPr lang="en-US" sz="2800" dirty="0">
                <a:solidFill>
                  <a:schemeClr val="accent3">
                    <a:lumMod val="50000"/>
                  </a:schemeClr>
                </a:solidFill>
                <a:effectLst>
                  <a:outerShdw blurRad="38100" dist="38100" dir="2700000" algn="tl">
                    <a:srgbClr val="FFFFFF"/>
                  </a:outerShdw>
                </a:effectLst>
              </a:rPr>
              <a:t>           </a:t>
            </a:r>
            <a:r>
              <a:rPr lang="en-US" sz="2800" b="1" dirty="0">
                <a:solidFill>
                  <a:schemeClr val="tx2">
                    <a:lumMod val="75000"/>
                    <a:lumOff val="25000"/>
                  </a:schemeClr>
                </a:solidFill>
                <a:cs typeface="Tahoma" charset="0"/>
              </a:rPr>
              <a:t>¡</a:t>
            </a:r>
            <a:r>
              <a:rPr lang="en-US" sz="2800" b="1" dirty="0">
                <a:solidFill>
                  <a:schemeClr val="tx2">
                    <a:lumMod val="75000"/>
                    <a:lumOff val="25000"/>
                  </a:schemeClr>
                </a:solidFill>
              </a:rPr>
              <a:t>YO PUEDO! </a:t>
            </a:r>
            <a:r>
              <a:rPr lang="en-US" sz="2800" dirty="0">
                <a:solidFill>
                  <a:schemeClr val="accent3">
                    <a:lumMod val="50000"/>
                  </a:schemeClr>
                </a:solidFill>
              </a:rPr>
              <a:t>(I can)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150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fade">
                                      <p:cBhvr>
                                        <p:cTn id="11" dur="1000"/>
                                        <p:tgtEl>
                                          <p:spTgt spid="21507">
                                            <p:txEl>
                                              <p:pRg st="0" end="0"/>
                                            </p:txEl>
                                          </p:spTgt>
                                        </p:tgtEl>
                                      </p:cBhvr>
                                    </p:animEffect>
                                    <p:anim calcmode="lin" valueType="num">
                                      <p:cBhvr>
                                        <p:cTn id="12"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150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15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fade">
                                      <p:cBhvr>
                                        <p:cTn id="19" dur="1000"/>
                                        <p:tgtEl>
                                          <p:spTgt spid="21507">
                                            <p:txEl>
                                              <p:pRg st="2" end="2"/>
                                            </p:txEl>
                                          </p:spTgt>
                                        </p:tgtEl>
                                      </p:cBhvr>
                                    </p:animEffect>
                                    <p:anim calcmode="lin" valueType="num">
                                      <p:cBhvr>
                                        <p:cTn id="20"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21507">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2150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fade">
                                      <p:cBhvr>
                                        <p:cTn id="27" dur="1000"/>
                                        <p:tgtEl>
                                          <p:spTgt spid="21507">
                                            <p:txEl>
                                              <p:pRg st="4" end="4"/>
                                            </p:txEl>
                                          </p:spTgt>
                                        </p:tgtEl>
                                      </p:cBhvr>
                                    </p:animEffect>
                                    <p:anim calcmode="lin" valueType="num">
                                      <p:cBhvr>
                                        <p:cTn id="28" dur="1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1507">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150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21507">
                                            <p:txEl>
                                              <p:pRg st="5" end="5"/>
                                            </p:txEl>
                                          </p:spTgt>
                                        </p:tgtEl>
                                        <p:attrNameLst>
                                          <p:attrName>style.visibility</p:attrName>
                                        </p:attrNameLst>
                                      </p:cBhvr>
                                      <p:to>
                                        <p:strVal val="visible"/>
                                      </p:to>
                                    </p:set>
                                    <p:animEffect transition="in" filter="fade">
                                      <p:cBhvr>
                                        <p:cTn id="35" dur="1000"/>
                                        <p:tgtEl>
                                          <p:spTgt spid="21507">
                                            <p:txEl>
                                              <p:pRg st="5" end="5"/>
                                            </p:txEl>
                                          </p:spTgt>
                                        </p:tgtEl>
                                      </p:cBhvr>
                                    </p:animEffect>
                                    <p:anim calcmode="lin" valueType="num">
                                      <p:cBhvr>
                                        <p:cTn id="36" dur="1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21507">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2150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685800"/>
          </a:xfrm>
        </p:spPr>
        <p:txBody>
          <a:bodyPr>
            <a:normAutofit fontScale="90000"/>
          </a:bodyPr>
          <a:lstStyle/>
          <a:p>
            <a:pPr eaLnBrk="1" hangingPunct="1">
              <a:defRPr/>
            </a:pPr>
            <a:r>
              <a:rPr lang="en-US" sz="4000">
                <a:solidFill>
                  <a:srgbClr val="000000"/>
                </a:solidFill>
                <a:effectLst>
                  <a:outerShdw blurRad="38100" dist="38100" dir="2700000" algn="tl">
                    <a:srgbClr val="FFFFFF"/>
                  </a:outerShdw>
                </a:effectLst>
                <a:latin typeface="Arial" charset="0"/>
                <a:cs typeface="+mj-cs"/>
              </a:rPr>
              <a:t>Policies and Procedures</a:t>
            </a:r>
          </a:p>
        </p:txBody>
      </p:sp>
      <p:sp>
        <p:nvSpPr>
          <p:cNvPr id="8195" name="Rectangle 3"/>
          <p:cNvSpPr>
            <a:spLocks noGrp="1" noChangeArrowheads="1"/>
          </p:cNvSpPr>
          <p:nvPr>
            <p:ph idx="1"/>
          </p:nvPr>
        </p:nvSpPr>
        <p:spPr>
          <a:xfrm>
            <a:off x="457200" y="685800"/>
            <a:ext cx="8229600" cy="5445125"/>
          </a:xfrm>
        </p:spPr>
        <p:txBody>
          <a:bodyPr/>
          <a:lstStyle/>
          <a:p>
            <a:pPr eaLnBrk="1" hangingPunct="1">
              <a:lnSpc>
                <a:spcPct val="90000"/>
              </a:lnSpc>
              <a:buFont typeface="Wingdings" pitchFamily="2" charset="2"/>
              <a:buBlip>
                <a:blip r:embed="rId2"/>
              </a:buBlip>
              <a:defRPr/>
            </a:pPr>
            <a:r>
              <a:rPr lang="en-US" dirty="0" smtClean="0">
                <a:solidFill>
                  <a:srgbClr val="800000"/>
                </a:solidFill>
              </a:rPr>
              <a:t>Expectations for ALL students entering Rm. C12</a:t>
            </a:r>
          </a:p>
          <a:p>
            <a:pPr marL="329184" lvl="1" indent="0" eaLnBrk="1" hangingPunct="1">
              <a:lnSpc>
                <a:spcPct val="90000"/>
              </a:lnSpc>
              <a:buNone/>
              <a:defRPr/>
            </a:pPr>
            <a:r>
              <a:rPr lang="en-US" sz="2400" dirty="0" smtClean="0">
                <a:solidFill>
                  <a:srgbClr val="000000"/>
                </a:solidFill>
                <a:effectLst>
                  <a:outerShdw blurRad="38100" dist="38100" dir="2700000" algn="tl">
                    <a:srgbClr val="FFFFFF"/>
                  </a:outerShdw>
                </a:effectLst>
              </a:rPr>
              <a:t>Follow </a:t>
            </a:r>
            <a:r>
              <a:rPr lang="en-US" sz="2400" b="1" u="sng" dirty="0" smtClean="0">
                <a:solidFill>
                  <a:srgbClr val="000000"/>
                </a:solidFill>
                <a:effectLst>
                  <a:outerShdw blurRad="38100" dist="38100" dir="2700000" algn="tl">
                    <a:srgbClr val="FFFFFF"/>
                  </a:outerShdw>
                </a:effectLst>
              </a:rPr>
              <a:t>all</a:t>
            </a:r>
            <a:r>
              <a:rPr lang="en-US" sz="2400" dirty="0" smtClean="0">
                <a:solidFill>
                  <a:srgbClr val="000000"/>
                </a:solidFill>
                <a:effectLst>
                  <a:outerShdw blurRad="38100" dist="38100" dir="2700000" algn="tl">
                    <a:srgbClr val="FFFFFF"/>
                  </a:outerShdw>
                </a:effectLst>
              </a:rPr>
              <a:t> rules and regulations of </a:t>
            </a:r>
            <a:r>
              <a:rPr lang="en-US" sz="2400" dirty="0" err="1" smtClean="0">
                <a:solidFill>
                  <a:srgbClr val="000000"/>
                </a:solidFill>
                <a:effectLst>
                  <a:outerShdw blurRad="38100" dist="38100" dir="2700000" algn="tl">
                    <a:srgbClr val="FFFFFF"/>
                  </a:outerShdw>
                </a:effectLst>
              </a:rPr>
              <a:t>Kecoughtan</a:t>
            </a:r>
            <a:r>
              <a:rPr lang="en-US" sz="2400" dirty="0" smtClean="0">
                <a:solidFill>
                  <a:srgbClr val="000000"/>
                </a:solidFill>
                <a:effectLst>
                  <a:outerShdw blurRad="38100" dist="38100" dir="2700000" algn="tl">
                    <a:srgbClr val="FFFFFF"/>
                  </a:outerShdw>
                </a:effectLst>
              </a:rPr>
              <a:t> High School. (Student Handbook)</a:t>
            </a:r>
          </a:p>
          <a:p>
            <a:pPr lvl="1" eaLnBrk="1" hangingPunct="1">
              <a:lnSpc>
                <a:spcPct val="90000"/>
              </a:lnSpc>
              <a:defRPr/>
            </a:pPr>
            <a:endParaRPr lang="en-US" sz="2400" dirty="0" smtClean="0">
              <a:solidFill>
                <a:srgbClr val="009900"/>
              </a:solidFill>
            </a:endParaRPr>
          </a:p>
          <a:p>
            <a:pPr marL="329184" lvl="1" indent="0" eaLnBrk="1" hangingPunct="1">
              <a:lnSpc>
                <a:spcPct val="90000"/>
              </a:lnSpc>
              <a:buNone/>
              <a:defRPr/>
            </a:pPr>
            <a:r>
              <a:rPr lang="en-US" sz="2400" dirty="0" smtClean="0">
                <a:solidFill>
                  <a:srgbClr val="009900"/>
                </a:solidFill>
              </a:rPr>
              <a:t>Take responsibility for doing all your school work.</a:t>
            </a:r>
          </a:p>
          <a:p>
            <a:pPr lvl="1" eaLnBrk="1" hangingPunct="1">
              <a:lnSpc>
                <a:spcPct val="90000"/>
              </a:lnSpc>
              <a:defRPr/>
            </a:pPr>
            <a:endParaRPr lang="en-US" sz="2400" dirty="0" smtClean="0">
              <a:solidFill>
                <a:srgbClr val="000099"/>
              </a:solidFill>
            </a:endParaRPr>
          </a:p>
          <a:p>
            <a:pPr marL="329184" lvl="1" indent="0" eaLnBrk="1" hangingPunct="1">
              <a:lnSpc>
                <a:spcPct val="90000"/>
              </a:lnSpc>
              <a:buNone/>
              <a:defRPr/>
            </a:pPr>
            <a:r>
              <a:rPr lang="en-US" sz="2400" dirty="0" smtClean="0">
                <a:solidFill>
                  <a:srgbClr val="000099"/>
                </a:solidFill>
              </a:rPr>
              <a:t>1 week will be given to make up work for </a:t>
            </a:r>
            <a:r>
              <a:rPr lang="en-US" sz="2400" b="1" u="sng" dirty="0" smtClean="0">
                <a:solidFill>
                  <a:srgbClr val="000099"/>
                </a:solidFill>
              </a:rPr>
              <a:t>excused absences.</a:t>
            </a:r>
          </a:p>
          <a:p>
            <a:pPr marL="329184" lvl="1" indent="0" eaLnBrk="1" hangingPunct="1">
              <a:lnSpc>
                <a:spcPct val="90000"/>
              </a:lnSpc>
              <a:buNone/>
              <a:defRPr/>
            </a:pPr>
            <a:r>
              <a:rPr lang="en-US" sz="2400" dirty="0" smtClean="0">
                <a:solidFill>
                  <a:srgbClr val="800000"/>
                </a:solidFill>
              </a:rPr>
              <a:t>An excused absence is one in which you bring in a note signed by parents.</a:t>
            </a:r>
          </a:p>
          <a:p>
            <a:pPr marL="329184" lvl="1" indent="0" eaLnBrk="1" hangingPunct="1">
              <a:lnSpc>
                <a:spcPct val="90000"/>
              </a:lnSpc>
              <a:buNone/>
              <a:defRPr/>
            </a:pPr>
            <a:r>
              <a:rPr lang="en-US" sz="2400" dirty="0" smtClean="0">
                <a:solidFill>
                  <a:srgbClr val="009900"/>
                </a:solidFill>
              </a:rPr>
              <a:t>Late work for unexcused absences will </a:t>
            </a:r>
            <a:r>
              <a:rPr lang="en-US" sz="2400" dirty="0" smtClean="0">
                <a:solidFill>
                  <a:srgbClr val="009900"/>
                </a:solidFill>
              </a:rPr>
              <a:t>earn 50% of the grade.</a:t>
            </a:r>
            <a:r>
              <a:rPr lang="en-US" sz="2400" dirty="0" smtClean="0">
                <a:solidFill>
                  <a:srgbClr val="000000"/>
                </a:solidFill>
                <a:effectLst>
                  <a:outerShdw blurRad="38100" dist="38100" dir="2700000" algn="tl">
                    <a:srgbClr val="FFFFFF"/>
                  </a:outerShdw>
                </a:effectLst>
              </a:rPr>
              <a:t> </a:t>
            </a:r>
            <a:endParaRPr lang="en-US" sz="2400" dirty="0" smtClean="0">
              <a:solidFill>
                <a:srgbClr val="000000"/>
              </a:solidFill>
              <a:effectLst>
                <a:outerShdw blurRad="38100" dist="38100" dir="2700000" algn="tl">
                  <a:srgbClr val="FFFFFF"/>
                </a:outerShdw>
              </a:effectLst>
            </a:endParaRPr>
          </a:p>
          <a:p>
            <a:pPr lvl="1" eaLnBrk="1" hangingPunct="1">
              <a:lnSpc>
                <a:spcPct val="90000"/>
              </a:lnSpc>
              <a:buFontTx/>
              <a:buNone/>
              <a:defRPr/>
            </a:pPr>
            <a:endParaRPr lang="en-US" dirty="0" smtClean="0">
              <a:solidFill>
                <a:srgbClr val="000000"/>
              </a:solidFill>
              <a:effectLst>
                <a:outerShdw blurRad="38100" dist="38100" dir="2700000" algn="tl">
                  <a:srgbClr val="FFFFFF"/>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anim calcmode="lin" valueType="num">
                                      <p:cBhvr>
                                        <p:cTn id="1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fade">
                                      <p:cBhvr>
                                        <p:cTn id="17" dur="1000"/>
                                        <p:tgtEl>
                                          <p:spTgt spid="8195">
                                            <p:txEl>
                                              <p:pRg st="3" end="3"/>
                                            </p:txEl>
                                          </p:spTgt>
                                        </p:tgtEl>
                                      </p:cBhvr>
                                    </p:animEffect>
                                    <p:anim calcmode="lin" valueType="num">
                                      <p:cBhvr>
                                        <p:cTn id="1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3" end="3"/>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8195">
                                            <p:txEl>
                                              <p:pRg st="5" end="5"/>
                                            </p:txEl>
                                          </p:spTgt>
                                        </p:tgtEl>
                                        <p:attrNameLst>
                                          <p:attrName>style.visibility</p:attrName>
                                        </p:attrNameLst>
                                      </p:cBhvr>
                                      <p:to>
                                        <p:strVal val="visible"/>
                                      </p:to>
                                    </p:set>
                                    <p:animEffect transition="in" filter="fade">
                                      <p:cBhvr>
                                        <p:cTn id="22" dur="1000"/>
                                        <p:tgtEl>
                                          <p:spTgt spid="8195">
                                            <p:txEl>
                                              <p:pRg st="5" end="5"/>
                                            </p:txEl>
                                          </p:spTgt>
                                        </p:tgtEl>
                                      </p:cBhvr>
                                    </p:animEffect>
                                    <p:anim calcmode="lin" valueType="num">
                                      <p:cBhvr>
                                        <p:cTn id="2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5" end="5"/>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8195">
                                            <p:txEl>
                                              <p:pRg st="6" end="6"/>
                                            </p:txEl>
                                          </p:spTgt>
                                        </p:tgtEl>
                                        <p:attrNameLst>
                                          <p:attrName>style.visibility</p:attrName>
                                        </p:attrNameLst>
                                      </p:cBhvr>
                                      <p:to>
                                        <p:strVal val="visible"/>
                                      </p:to>
                                    </p:set>
                                    <p:animEffect transition="in" filter="fade">
                                      <p:cBhvr>
                                        <p:cTn id="27" dur="1000"/>
                                        <p:tgtEl>
                                          <p:spTgt spid="8195">
                                            <p:txEl>
                                              <p:pRg st="6" end="6"/>
                                            </p:txEl>
                                          </p:spTgt>
                                        </p:tgtEl>
                                      </p:cBhvr>
                                    </p:animEffect>
                                    <p:anim calcmode="lin" valueType="num">
                                      <p:cBhvr>
                                        <p:cTn id="28"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8195">
                                            <p:txEl>
                                              <p:pRg st="6" end="6"/>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iterate type="lt">
                                    <p:tmPct val="10000"/>
                                  </p:iterate>
                                  <p:childTnLst>
                                    <p:set>
                                      <p:cBhvr>
                                        <p:cTn id="31" dur="1" fill="hold">
                                          <p:stCondLst>
                                            <p:cond delay="0"/>
                                          </p:stCondLst>
                                        </p:cTn>
                                        <p:tgtEl>
                                          <p:spTgt spid="8195">
                                            <p:txEl>
                                              <p:pRg st="7" end="7"/>
                                            </p:txEl>
                                          </p:spTgt>
                                        </p:tgtEl>
                                        <p:attrNameLst>
                                          <p:attrName>style.visibility</p:attrName>
                                        </p:attrNameLst>
                                      </p:cBhvr>
                                      <p:to>
                                        <p:strVal val="visible"/>
                                      </p:to>
                                    </p:set>
                                    <p:animEffect transition="in" filter="fade">
                                      <p:cBhvr>
                                        <p:cTn id="32" dur="1000"/>
                                        <p:tgtEl>
                                          <p:spTgt spid="8195">
                                            <p:txEl>
                                              <p:pRg st="7" end="7"/>
                                            </p:txEl>
                                          </p:spTgt>
                                        </p:tgtEl>
                                      </p:cBhvr>
                                    </p:animEffect>
                                    <p:anim calcmode="lin" valueType="num">
                                      <p:cBhvr>
                                        <p:cTn id="33"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b="1" u="sng">
                <a:latin typeface="Arial" charset="0"/>
                <a:cs typeface="+mj-cs"/>
              </a:rPr>
              <a:t>Presentation of Work</a:t>
            </a:r>
          </a:p>
        </p:txBody>
      </p:sp>
      <p:sp>
        <p:nvSpPr>
          <p:cNvPr id="9219" name="Rectangle 3"/>
          <p:cNvSpPr>
            <a:spLocks noGrp="1" noChangeArrowheads="1"/>
          </p:cNvSpPr>
          <p:nvPr>
            <p:ph idx="1"/>
          </p:nvPr>
        </p:nvSpPr>
        <p:spPr>
          <a:xfrm>
            <a:off x="457200" y="990600"/>
            <a:ext cx="8229600" cy="5140325"/>
          </a:xfrm>
        </p:spPr>
        <p:txBody>
          <a:bodyPr/>
          <a:lstStyle/>
          <a:p>
            <a:pPr marL="0" indent="0" eaLnBrk="1" hangingPunct="1">
              <a:buNone/>
              <a:defRPr/>
            </a:pPr>
            <a:r>
              <a:rPr lang="en-US" sz="3600" dirty="0">
                <a:latin typeface="+mj-lt"/>
              </a:rPr>
              <a:t>Points will be deducted for </a:t>
            </a:r>
          </a:p>
          <a:p>
            <a:pPr marL="0" indent="0" eaLnBrk="1" hangingPunct="1">
              <a:buNone/>
              <a:defRPr/>
            </a:pPr>
            <a:r>
              <a:rPr lang="en-US" sz="3600" dirty="0" smtClean="0">
                <a:solidFill>
                  <a:schemeClr val="folHlink"/>
                </a:solidFill>
                <a:latin typeface="+mj-lt"/>
              </a:rPr>
              <a:t>Sloppy </a:t>
            </a:r>
            <a:r>
              <a:rPr lang="en-US" sz="3600" dirty="0">
                <a:solidFill>
                  <a:schemeClr val="folHlink"/>
                </a:solidFill>
                <a:latin typeface="+mj-lt"/>
              </a:rPr>
              <a:t>work </a:t>
            </a:r>
            <a:r>
              <a:rPr lang="en-US" sz="1800" dirty="0">
                <a:solidFill>
                  <a:schemeClr val="folHlink"/>
                </a:solidFill>
                <a:latin typeface="+mj-lt"/>
              </a:rPr>
              <a:t>(smudges, poor hand writing, crushed paper, drawings that have nothing to do with the </a:t>
            </a:r>
            <a:r>
              <a:rPr lang="en-US" sz="1800" dirty="0" smtClean="0">
                <a:solidFill>
                  <a:schemeClr val="folHlink"/>
                </a:solidFill>
                <a:latin typeface="+mj-lt"/>
              </a:rPr>
              <a:t>assignment), </a:t>
            </a:r>
            <a:endParaRPr lang="en-US" sz="1800" dirty="0" smtClean="0">
              <a:solidFill>
                <a:schemeClr val="folHlink"/>
              </a:solidFill>
              <a:latin typeface="+mj-lt"/>
            </a:endParaRPr>
          </a:p>
          <a:p>
            <a:pPr marL="0" indent="0" eaLnBrk="1" hangingPunct="1">
              <a:buNone/>
              <a:defRPr/>
            </a:pPr>
            <a:r>
              <a:rPr lang="en-US" sz="3600" dirty="0" smtClean="0">
                <a:latin typeface="+mj-lt"/>
              </a:rPr>
              <a:t>Failure </a:t>
            </a:r>
            <a:r>
              <a:rPr lang="en-US" sz="3600" dirty="0">
                <a:latin typeface="+mj-lt"/>
              </a:rPr>
              <a:t>to use accent </a:t>
            </a:r>
            <a:r>
              <a:rPr lang="en-US" sz="3600" dirty="0" smtClean="0">
                <a:latin typeface="+mj-lt"/>
              </a:rPr>
              <a:t>marks</a:t>
            </a:r>
          </a:p>
          <a:p>
            <a:pPr marL="0" indent="0" eaLnBrk="1" hangingPunct="1">
              <a:buNone/>
              <a:defRPr/>
            </a:pPr>
            <a:r>
              <a:rPr lang="en-US" sz="3600" dirty="0" smtClean="0">
                <a:latin typeface="+mj-lt"/>
              </a:rPr>
              <a:t>Chewing </a:t>
            </a:r>
            <a:r>
              <a:rPr lang="en-US" sz="3600" dirty="0">
                <a:latin typeface="+mj-lt"/>
              </a:rPr>
              <a:t>gum in class (From class participation grades)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wipe(left)">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wipe(left)">
                                      <p:cBhvr>
                                        <p:cTn id="17" dur="5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wipe(left)">
                                      <p:cBhvr>
                                        <p:cTn id="22" dur="5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wipe(left)">
                                      <p:cBhvr>
                                        <p:cTn id="2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0"/>
            <a:ext cx="8229600" cy="685800"/>
          </a:xfrm>
        </p:spPr>
        <p:txBody>
          <a:bodyPr>
            <a:normAutofit fontScale="90000"/>
          </a:bodyPr>
          <a:lstStyle/>
          <a:p>
            <a:pPr eaLnBrk="1" hangingPunct="1">
              <a:defRPr/>
            </a:pPr>
            <a:r>
              <a:rPr lang="en-US" sz="4000">
                <a:latin typeface="Arial" charset="0"/>
                <a:cs typeface="+mj-cs"/>
              </a:rPr>
              <a:t>Grading Policy</a:t>
            </a:r>
          </a:p>
        </p:txBody>
      </p:sp>
      <p:sp>
        <p:nvSpPr>
          <p:cNvPr id="24579" name="Rectangle 3"/>
          <p:cNvSpPr>
            <a:spLocks noGrp="1" noChangeArrowheads="1"/>
          </p:cNvSpPr>
          <p:nvPr>
            <p:ph idx="1"/>
          </p:nvPr>
        </p:nvSpPr>
        <p:spPr>
          <a:xfrm>
            <a:off x="457200" y="533400"/>
            <a:ext cx="8229600" cy="5562600"/>
          </a:xfrm>
        </p:spPr>
        <p:txBody>
          <a:bodyPr>
            <a:normAutofit fontScale="92500"/>
          </a:bodyPr>
          <a:lstStyle/>
          <a:p>
            <a:pPr marL="0" indent="0" eaLnBrk="1" hangingPunct="1">
              <a:buNone/>
              <a:defRPr/>
            </a:pPr>
            <a:r>
              <a:rPr lang="en-US" sz="2800" dirty="0">
                <a:latin typeface="Verdana" charset="0"/>
                <a:cs typeface="+mn-cs"/>
              </a:rPr>
              <a:t>A  </a:t>
            </a:r>
            <a:r>
              <a:rPr lang="en-US" sz="2800" dirty="0" smtClean="0">
                <a:latin typeface="Verdana" charset="0"/>
                <a:cs typeface="+mn-cs"/>
              </a:rPr>
              <a:t>90-</a:t>
            </a:r>
            <a:r>
              <a:rPr lang="en-US" sz="2800" dirty="0">
                <a:latin typeface="Verdana" charset="0"/>
                <a:cs typeface="+mn-cs"/>
              </a:rPr>
              <a:t>100 </a:t>
            </a:r>
          </a:p>
          <a:p>
            <a:pPr marL="0" indent="0" eaLnBrk="1" hangingPunct="1">
              <a:buNone/>
              <a:defRPr/>
            </a:pPr>
            <a:r>
              <a:rPr lang="en-US" sz="2800" dirty="0">
                <a:latin typeface="Verdana" charset="0"/>
                <a:cs typeface="+mn-cs"/>
              </a:rPr>
              <a:t>B  </a:t>
            </a:r>
            <a:r>
              <a:rPr lang="en-US" sz="2800" dirty="0" smtClean="0">
                <a:latin typeface="Verdana" charset="0"/>
                <a:cs typeface="+mn-cs"/>
              </a:rPr>
              <a:t>80-89</a:t>
            </a:r>
            <a:endParaRPr lang="en-US" sz="2800" dirty="0">
              <a:latin typeface="Verdana" charset="0"/>
              <a:cs typeface="+mn-cs"/>
            </a:endParaRPr>
          </a:p>
          <a:p>
            <a:pPr marL="0" indent="0" eaLnBrk="1" hangingPunct="1">
              <a:buNone/>
              <a:defRPr/>
            </a:pPr>
            <a:r>
              <a:rPr lang="en-US" sz="2800" dirty="0">
                <a:latin typeface="Verdana" charset="0"/>
                <a:cs typeface="+mn-cs"/>
              </a:rPr>
              <a:t>C  </a:t>
            </a:r>
            <a:r>
              <a:rPr lang="en-US" sz="2800" dirty="0" smtClean="0">
                <a:latin typeface="Verdana" charset="0"/>
                <a:cs typeface="+mn-cs"/>
              </a:rPr>
              <a:t>70-79</a:t>
            </a:r>
            <a:endParaRPr lang="en-US" sz="2800" dirty="0">
              <a:latin typeface="Verdana" charset="0"/>
              <a:cs typeface="+mn-cs"/>
            </a:endParaRPr>
          </a:p>
          <a:p>
            <a:pPr marL="0" indent="0" eaLnBrk="1" hangingPunct="1">
              <a:buNone/>
              <a:defRPr/>
            </a:pPr>
            <a:r>
              <a:rPr lang="en-US" sz="2800" dirty="0">
                <a:latin typeface="Verdana" charset="0"/>
                <a:cs typeface="+mn-cs"/>
              </a:rPr>
              <a:t>D  </a:t>
            </a:r>
            <a:r>
              <a:rPr lang="en-US" sz="2800" dirty="0" smtClean="0">
                <a:latin typeface="Verdana" charset="0"/>
                <a:cs typeface="+mn-cs"/>
              </a:rPr>
              <a:t>63-69</a:t>
            </a:r>
            <a:endParaRPr lang="en-US" sz="2800" dirty="0">
              <a:latin typeface="Verdana" charset="0"/>
              <a:cs typeface="+mn-cs"/>
            </a:endParaRPr>
          </a:p>
          <a:p>
            <a:pPr marL="0" indent="0" eaLnBrk="1" hangingPunct="1">
              <a:buNone/>
              <a:defRPr/>
            </a:pPr>
            <a:r>
              <a:rPr lang="en-US" sz="2800" dirty="0" smtClean="0">
                <a:latin typeface="Verdana" charset="0"/>
                <a:cs typeface="+mn-cs"/>
              </a:rPr>
              <a:t>F  0-62</a:t>
            </a:r>
            <a:endParaRPr lang="en-US" sz="2800" dirty="0">
              <a:latin typeface="Verdana" charset="0"/>
              <a:cs typeface="+mn-cs"/>
            </a:endParaRPr>
          </a:p>
          <a:p>
            <a:pPr lvl="1" eaLnBrk="1" hangingPunct="1">
              <a:buFontTx/>
              <a:buNone/>
              <a:defRPr/>
            </a:pPr>
            <a:r>
              <a:rPr lang="en-US" sz="2400" b="1" u="sng" dirty="0" smtClean="0">
                <a:solidFill>
                  <a:schemeClr val="accent1"/>
                </a:solidFill>
                <a:latin typeface="Verdana" charset="0"/>
              </a:rPr>
              <a:t>Category </a:t>
            </a:r>
            <a:r>
              <a:rPr lang="en-US" sz="2400" b="1" u="sng" dirty="0">
                <a:solidFill>
                  <a:schemeClr val="accent1"/>
                </a:solidFill>
                <a:latin typeface="Verdana" charset="0"/>
              </a:rPr>
              <a:t>Weights</a:t>
            </a:r>
          </a:p>
          <a:p>
            <a:pPr marL="0" indent="0">
              <a:buNone/>
            </a:pPr>
            <a:r>
              <a:rPr lang="en-US" dirty="0"/>
              <a:t>Tests/Projects: 30%- Written tests, speaking tests, quarterly </a:t>
            </a:r>
            <a:r>
              <a:rPr lang="en-US" dirty="0" smtClean="0"/>
              <a:t>projects</a:t>
            </a:r>
            <a:r>
              <a:rPr lang="en-US" dirty="0"/>
              <a:t> </a:t>
            </a:r>
            <a:endParaRPr lang="en-US" sz="2800" dirty="0"/>
          </a:p>
          <a:p>
            <a:pPr marL="0" indent="0">
              <a:buNone/>
            </a:pPr>
            <a:r>
              <a:rPr lang="en-US" dirty="0" smtClean="0"/>
              <a:t>     Quizzes</a:t>
            </a:r>
            <a:r>
              <a:rPr lang="en-US" dirty="0"/>
              <a:t>: 30%-City-wide quizzes, teacher generated quizzes, oral quizzes</a:t>
            </a:r>
            <a:endParaRPr lang="en-US" sz="2800" dirty="0"/>
          </a:p>
          <a:p>
            <a:pPr marL="0" indent="0">
              <a:buNone/>
            </a:pPr>
            <a:r>
              <a:rPr lang="en-US" dirty="0" smtClean="0"/>
              <a:t>Homework</a:t>
            </a:r>
            <a:r>
              <a:rPr lang="en-US" dirty="0"/>
              <a:t>/Written Work: 20%- homework, all written work done in class that is not a   quiz/test</a:t>
            </a:r>
            <a:endParaRPr lang="en-US" sz="2800" dirty="0"/>
          </a:p>
          <a:p>
            <a:pPr marL="0" indent="0">
              <a:buNone/>
            </a:pPr>
            <a:r>
              <a:rPr lang="en-US" dirty="0" smtClean="0"/>
              <a:t> </a:t>
            </a:r>
            <a:r>
              <a:rPr lang="en-US" dirty="0"/>
              <a:t>Classwork: 20%-oral work, speaking activities, listening activities</a:t>
            </a:r>
            <a:endParaRPr lang="en-US" sz="2800" dirty="0"/>
          </a:p>
          <a:p>
            <a:pPr marL="0" indent="0">
              <a:buNone/>
            </a:pPr>
            <a:endParaRPr lang="en-US" sz="2400" dirty="0">
              <a:latin typeface="Verdana" charset="0"/>
            </a:endParaRPr>
          </a:p>
          <a:p>
            <a:pPr lvl="1" eaLnBrk="1" hangingPunct="1">
              <a:buFontTx/>
              <a:buNone/>
              <a:defRPr/>
            </a:pPr>
            <a:endParaRPr lang="en-US" sz="2400" dirty="0">
              <a:latin typeface="Verdana" charset="0"/>
            </a:endParaRPr>
          </a:p>
          <a:p>
            <a:pPr lvl="1" eaLnBrk="1" hangingPunct="1">
              <a:buFontTx/>
              <a:buNone/>
              <a:defRPr/>
            </a:pPr>
            <a:endParaRPr lang="en-US" sz="2400" dirty="0">
              <a:latin typeface="Verdana" charset="0"/>
            </a:endParaRPr>
          </a:p>
          <a:p>
            <a:pPr lvl="2" eaLnBrk="1" hangingPunct="1">
              <a:buFontTx/>
              <a:buBlip>
                <a:blip r:embed="rId2"/>
              </a:buBlip>
              <a:defRPr/>
            </a:pPr>
            <a:endParaRPr lang="en-US" sz="2000" dirty="0">
              <a:latin typeface="Verdana" charset="0"/>
            </a:endParaRPr>
          </a:p>
          <a:p>
            <a:pPr lvl="1" eaLnBrk="1" hangingPunct="1">
              <a:buFontTx/>
              <a:buNone/>
              <a:defRPr/>
            </a:pPr>
            <a:endParaRPr lang="en-US" sz="2400" dirty="0">
              <a:latin typeface="Verdana" charset="0"/>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1000"/>
                                        <p:tgtEl>
                                          <p:spTgt spid="24578"/>
                                        </p:tgtEl>
                                      </p:cBhvr>
                                    </p:animEffect>
                                    <p:anim calcmode="lin" valueType="num">
                                      <p:cBhvr>
                                        <p:cTn id="8" dur="1000" fill="hold"/>
                                        <p:tgtEl>
                                          <p:spTgt spid="24578"/>
                                        </p:tgtEl>
                                        <p:attrNameLst>
                                          <p:attrName>ppt_x</p:attrName>
                                        </p:attrNameLst>
                                      </p:cBhvr>
                                      <p:tavLst>
                                        <p:tav tm="0">
                                          <p:val>
                                            <p:strVal val="#ppt_x"/>
                                          </p:val>
                                        </p:tav>
                                        <p:tav tm="100000">
                                          <p:val>
                                            <p:strVal val="#ppt_x"/>
                                          </p:val>
                                        </p:tav>
                                      </p:tavLst>
                                    </p:anim>
                                    <p:anim calcmode="lin" valueType="num">
                                      <p:cBhvr>
                                        <p:cTn id="9" dur="898" decel="100000" fill="hold"/>
                                        <p:tgtEl>
                                          <p:spTgt spid="2457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457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4579">
                                            <p:txEl>
                                              <p:pRg st="0" end="0"/>
                                            </p:txEl>
                                          </p:spTgt>
                                        </p:tgtEl>
                                        <p:attrNameLst>
                                          <p:attrName>style.visibility</p:attrName>
                                        </p:attrNameLst>
                                      </p:cBhvr>
                                      <p:to>
                                        <p:strVal val="visible"/>
                                      </p:to>
                                    </p:set>
                                    <p:animEffect transition="in" filter="fade">
                                      <p:cBhvr>
                                        <p:cTn id="15" dur="1000"/>
                                        <p:tgtEl>
                                          <p:spTgt spid="24579">
                                            <p:txEl>
                                              <p:pRg st="0" end="0"/>
                                            </p:txEl>
                                          </p:spTgt>
                                        </p:tgtEl>
                                      </p:cBhvr>
                                    </p:animEffect>
                                    <p:anim calcmode="lin" valueType="num">
                                      <p:cBhvr>
                                        <p:cTn id="16"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457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45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4579">
                                            <p:txEl>
                                              <p:pRg st="1" end="1"/>
                                            </p:txEl>
                                          </p:spTgt>
                                        </p:tgtEl>
                                        <p:attrNameLst>
                                          <p:attrName>style.visibility</p:attrName>
                                        </p:attrNameLst>
                                      </p:cBhvr>
                                      <p:to>
                                        <p:strVal val="visible"/>
                                      </p:to>
                                    </p:set>
                                    <p:animEffect transition="in" filter="fade">
                                      <p:cBhvr>
                                        <p:cTn id="23" dur="1000"/>
                                        <p:tgtEl>
                                          <p:spTgt spid="24579">
                                            <p:txEl>
                                              <p:pRg st="1" end="1"/>
                                            </p:txEl>
                                          </p:spTgt>
                                        </p:tgtEl>
                                      </p:cBhvr>
                                    </p:animEffect>
                                    <p:anim calcmode="lin" valueType="num">
                                      <p:cBhvr>
                                        <p:cTn id="24"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457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45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4579">
                                            <p:txEl>
                                              <p:pRg st="2" end="2"/>
                                            </p:txEl>
                                          </p:spTgt>
                                        </p:tgtEl>
                                        <p:attrNameLst>
                                          <p:attrName>style.visibility</p:attrName>
                                        </p:attrNameLst>
                                      </p:cBhvr>
                                      <p:to>
                                        <p:strVal val="visible"/>
                                      </p:to>
                                    </p:set>
                                    <p:animEffect transition="in" filter="fade">
                                      <p:cBhvr>
                                        <p:cTn id="31" dur="1000"/>
                                        <p:tgtEl>
                                          <p:spTgt spid="24579">
                                            <p:txEl>
                                              <p:pRg st="2" end="2"/>
                                            </p:txEl>
                                          </p:spTgt>
                                        </p:tgtEl>
                                      </p:cBhvr>
                                    </p:animEffect>
                                    <p:anim calcmode="lin" valueType="num">
                                      <p:cBhvr>
                                        <p:cTn id="32"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457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45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4579">
                                            <p:txEl>
                                              <p:pRg st="3" end="3"/>
                                            </p:txEl>
                                          </p:spTgt>
                                        </p:tgtEl>
                                        <p:attrNameLst>
                                          <p:attrName>style.visibility</p:attrName>
                                        </p:attrNameLst>
                                      </p:cBhvr>
                                      <p:to>
                                        <p:strVal val="visible"/>
                                      </p:to>
                                    </p:set>
                                    <p:animEffect transition="in" filter="fade">
                                      <p:cBhvr>
                                        <p:cTn id="39" dur="1000"/>
                                        <p:tgtEl>
                                          <p:spTgt spid="24579">
                                            <p:txEl>
                                              <p:pRg st="3" end="3"/>
                                            </p:txEl>
                                          </p:spTgt>
                                        </p:tgtEl>
                                      </p:cBhvr>
                                    </p:animEffect>
                                    <p:anim calcmode="lin" valueType="num">
                                      <p:cBhvr>
                                        <p:cTn id="40"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457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457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4579">
                                            <p:txEl>
                                              <p:pRg st="4" end="4"/>
                                            </p:txEl>
                                          </p:spTgt>
                                        </p:tgtEl>
                                        <p:attrNameLst>
                                          <p:attrName>style.visibility</p:attrName>
                                        </p:attrNameLst>
                                      </p:cBhvr>
                                      <p:to>
                                        <p:strVal val="visible"/>
                                      </p:to>
                                    </p:set>
                                    <p:animEffect transition="in" filter="fade">
                                      <p:cBhvr>
                                        <p:cTn id="47" dur="1000"/>
                                        <p:tgtEl>
                                          <p:spTgt spid="24579">
                                            <p:txEl>
                                              <p:pRg st="4" end="4"/>
                                            </p:txEl>
                                          </p:spTgt>
                                        </p:tgtEl>
                                      </p:cBhvr>
                                    </p:animEffect>
                                    <p:anim calcmode="lin" valueType="num">
                                      <p:cBhvr>
                                        <p:cTn id="48"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2457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24579">
                                            <p:txEl>
                                              <p:pRg st="4" end="4"/>
                                            </p:txEl>
                                          </p:spTgt>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24579">
                                            <p:txEl>
                                              <p:pRg st="5" end="5"/>
                                            </p:txEl>
                                          </p:spTgt>
                                        </p:tgtEl>
                                        <p:attrNameLst>
                                          <p:attrName>style.visibility</p:attrName>
                                        </p:attrNameLst>
                                      </p:cBhvr>
                                      <p:to>
                                        <p:strVal val="visible"/>
                                      </p:to>
                                    </p:set>
                                    <p:animEffect transition="in" filter="fade">
                                      <p:cBhvr>
                                        <p:cTn id="53" dur="1000"/>
                                        <p:tgtEl>
                                          <p:spTgt spid="24579">
                                            <p:txEl>
                                              <p:pRg st="5" end="5"/>
                                            </p:txEl>
                                          </p:spTgt>
                                        </p:tgtEl>
                                      </p:cBhvr>
                                    </p:animEffect>
                                    <p:anim calcmode="lin" valueType="num">
                                      <p:cBhvr>
                                        <p:cTn id="54"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55" dur="898" decel="100000" fill="hold"/>
                                        <p:tgtEl>
                                          <p:spTgt spid="24579">
                                            <p:txEl>
                                              <p:pRg st="5" end="5"/>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898"/>
                                          </p:stCondLst>
                                        </p:cTn>
                                        <p:tgtEl>
                                          <p:spTgt spid="2457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grpId="0" nodeType="clickEffect">
                                  <p:stCondLst>
                                    <p:cond delay="0"/>
                                  </p:stCondLst>
                                  <p:childTnLst>
                                    <p:set>
                                      <p:cBhvr>
                                        <p:cTn id="60" dur="1" fill="hold">
                                          <p:stCondLst>
                                            <p:cond delay="0"/>
                                          </p:stCondLst>
                                        </p:cTn>
                                        <p:tgtEl>
                                          <p:spTgt spid="24579">
                                            <p:txEl>
                                              <p:pRg st="6" end="6"/>
                                            </p:txEl>
                                          </p:spTgt>
                                        </p:tgtEl>
                                        <p:attrNameLst>
                                          <p:attrName>style.visibility</p:attrName>
                                        </p:attrNameLst>
                                      </p:cBhvr>
                                      <p:to>
                                        <p:strVal val="visible"/>
                                      </p:to>
                                    </p:set>
                                    <p:animEffect transition="in" filter="fade">
                                      <p:cBhvr>
                                        <p:cTn id="61" dur="1000"/>
                                        <p:tgtEl>
                                          <p:spTgt spid="24579">
                                            <p:txEl>
                                              <p:pRg st="6" end="6"/>
                                            </p:txEl>
                                          </p:spTgt>
                                        </p:tgtEl>
                                      </p:cBhvr>
                                    </p:animEffect>
                                    <p:anim calcmode="lin" valueType="num">
                                      <p:cBhvr>
                                        <p:cTn id="62" dur="10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p:cTn id="63" dur="898" decel="100000" fill="hold"/>
                                        <p:tgtEl>
                                          <p:spTgt spid="24579">
                                            <p:txEl>
                                              <p:pRg st="6" end="6"/>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898"/>
                                          </p:stCondLst>
                                        </p:cTn>
                                        <p:tgtEl>
                                          <p:spTgt spid="2457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7" presetClass="entr" presetSubtype="0" fill="hold" grpId="0" nodeType="clickEffect">
                                  <p:stCondLst>
                                    <p:cond delay="0"/>
                                  </p:stCondLst>
                                  <p:childTnLst>
                                    <p:set>
                                      <p:cBhvr>
                                        <p:cTn id="68" dur="1" fill="hold">
                                          <p:stCondLst>
                                            <p:cond delay="0"/>
                                          </p:stCondLst>
                                        </p:cTn>
                                        <p:tgtEl>
                                          <p:spTgt spid="24579">
                                            <p:txEl>
                                              <p:pRg st="7" end="7"/>
                                            </p:txEl>
                                          </p:spTgt>
                                        </p:tgtEl>
                                        <p:attrNameLst>
                                          <p:attrName>style.visibility</p:attrName>
                                        </p:attrNameLst>
                                      </p:cBhvr>
                                      <p:to>
                                        <p:strVal val="visible"/>
                                      </p:to>
                                    </p:set>
                                    <p:animEffect transition="in" filter="fade">
                                      <p:cBhvr>
                                        <p:cTn id="69" dur="1000"/>
                                        <p:tgtEl>
                                          <p:spTgt spid="24579">
                                            <p:txEl>
                                              <p:pRg st="7" end="7"/>
                                            </p:txEl>
                                          </p:spTgt>
                                        </p:tgtEl>
                                      </p:cBhvr>
                                    </p:animEffect>
                                    <p:anim calcmode="lin" valueType="num">
                                      <p:cBhvr>
                                        <p:cTn id="70" dur="10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p:cTn id="71" dur="898" decel="100000" fill="hold"/>
                                        <p:tgtEl>
                                          <p:spTgt spid="24579">
                                            <p:txEl>
                                              <p:pRg st="7" end="7"/>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898"/>
                                          </p:stCondLst>
                                        </p:cTn>
                                        <p:tgtEl>
                                          <p:spTgt spid="2457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grpId="0" nodeType="clickEffect">
                                  <p:stCondLst>
                                    <p:cond delay="0"/>
                                  </p:stCondLst>
                                  <p:childTnLst>
                                    <p:set>
                                      <p:cBhvr>
                                        <p:cTn id="76" dur="1" fill="hold">
                                          <p:stCondLst>
                                            <p:cond delay="0"/>
                                          </p:stCondLst>
                                        </p:cTn>
                                        <p:tgtEl>
                                          <p:spTgt spid="24579">
                                            <p:txEl>
                                              <p:pRg st="8" end="8"/>
                                            </p:txEl>
                                          </p:spTgt>
                                        </p:tgtEl>
                                        <p:attrNameLst>
                                          <p:attrName>style.visibility</p:attrName>
                                        </p:attrNameLst>
                                      </p:cBhvr>
                                      <p:to>
                                        <p:strVal val="visible"/>
                                      </p:to>
                                    </p:set>
                                    <p:animEffect transition="in" filter="fade">
                                      <p:cBhvr>
                                        <p:cTn id="77" dur="1000"/>
                                        <p:tgtEl>
                                          <p:spTgt spid="24579">
                                            <p:txEl>
                                              <p:pRg st="8" end="8"/>
                                            </p:txEl>
                                          </p:spTgt>
                                        </p:tgtEl>
                                      </p:cBhvr>
                                    </p:animEffect>
                                    <p:anim calcmode="lin" valueType="num">
                                      <p:cBhvr>
                                        <p:cTn id="78" dur="10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p:cTn id="79" dur="898" decel="100000" fill="hold"/>
                                        <p:tgtEl>
                                          <p:spTgt spid="24579">
                                            <p:txEl>
                                              <p:pRg st="8" end="8"/>
                                            </p:txEl>
                                          </p:spTgt>
                                        </p:tgtEl>
                                        <p:attrNameLst>
                                          <p:attrName>ppt_y</p:attrName>
                                        </p:attrNameLst>
                                      </p:cBhvr>
                                      <p:tavLst>
                                        <p:tav tm="0">
                                          <p:val>
                                            <p:strVal val="#ppt_y+1"/>
                                          </p:val>
                                        </p:tav>
                                        <p:tav tm="100000">
                                          <p:val>
                                            <p:strVal val="#ppt_y-.03"/>
                                          </p:val>
                                        </p:tav>
                                      </p:tavLst>
                                    </p:anim>
                                    <p:anim calcmode="lin" valueType="num">
                                      <p:cBhvr>
                                        <p:cTn id="80" dur="100" accel="100000" fill="hold">
                                          <p:stCondLst>
                                            <p:cond delay="898"/>
                                          </p:stCondLst>
                                        </p:cTn>
                                        <p:tgtEl>
                                          <p:spTgt spid="2457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7" presetClass="entr" presetSubtype="0" fill="hold" grpId="0" nodeType="clickEffect">
                                  <p:stCondLst>
                                    <p:cond delay="0"/>
                                  </p:stCondLst>
                                  <p:childTnLst>
                                    <p:set>
                                      <p:cBhvr>
                                        <p:cTn id="84" dur="1" fill="hold">
                                          <p:stCondLst>
                                            <p:cond delay="0"/>
                                          </p:stCondLst>
                                        </p:cTn>
                                        <p:tgtEl>
                                          <p:spTgt spid="24579">
                                            <p:txEl>
                                              <p:pRg st="9" end="9"/>
                                            </p:txEl>
                                          </p:spTgt>
                                        </p:tgtEl>
                                        <p:attrNameLst>
                                          <p:attrName>style.visibility</p:attrName>
                                        </p:attrNameLst>
                                      </p:cBhvr>
                                      <p:to>
                                        <p:strVal val="visible"/>
                                      </p:to>
                                    </p:set>
                                    <p:animEffect transition="in" filter="fade">
                                      <p:cBhvr>
                                        <p:cTn id="85" dur="1000"/>
                                        <p:tgtEl>
                                          <p:spTgt spid="24579">
                                            <p:txEl>
                                              <p:pRg st="9" end="9"/>
                                            </p:txEl>
                                          </p:spTgt>
                                        </p:tgtEl>
                                      </p:cBhvr>
                                    </p:animEffect>
                                    <p:anim calcmode="lin" valueType="num">
                                      <p:cBhvr>
                                        <p:cTn id="86" dur="1000" fill="hold"/>
                                        <p:tgtEl>
                                          <p:spTgt spid="24579">
                                            <p:txEl>
                                              <p:pRg st="9" end="9"/>
                                            </p:txEl>
                                          </p:spTgt>
                                        </p:tgtEl>
                                        <p:attrNameLst>
                                          <p:attrName>ppt_x</p:attrName>
                                        </p:attrNameLst>
                                      </p:cBhvr>
                                      <p:tavLst>
                                        <p:tav tm="0">
                                          <p:val>
                                            <p:strVal val="#ppt_x"/>
                                          </p:val>
                                        </p:tav>
                                        <p:tav tm="100000">
                                          <p:val>
                                            <p:strVal val="#ppt_x"/>
                                          </p:val>
                                        </p:tav>
                                      </p:tavLst>
                                    </p:anim>
                                    <p:anim calcmode="lin" valueType="num">
                                      <p:cBhvr>
                                        <p:cTn id="87" dur="898" decel="100000" fill="hold"/>
                                        <p:tgtEl>
                                          <p:spTgt spid="24579">
                                            <p:txEl>
                                              <p:pRg st="9" end="9"/>
                                            </p:txEl>
                                          </p:spTgt>
                                        </p:tgtEl>
                                        <p:attrNameLst>
                                          <p:attrName>ppt_y</p:attrName>
                                        </p:attrNameLst>
                                      </p:cBhvr>
                                      <p:tavLst>
                                        <p:tav tm="0">
                                          <p:val>
                                            <p:strVal val="#ppt_y+1"/>
                                          </p:val>
                                        </p:tav>
                                        <p:tav tm="100000">
                                          <p:val>
                                            <p:strVal val="#ppt_y-.03"/>
                                          </p:val>
                                        </p:tav>
                                      </p:tavLst>
                                    </p:anim>
                                    <p:anim calcmode="lin" valueType="num">
                                      <p:cBhvr>
                                        <p:cTn id="88" dur="100" accel="100000" fill="hold">
                                          <p:stCondLst>
                                            <p:cond delay="898"/>
                                          </p:stCondLst>
                                        </p:cTn>
                                        <p:tgtEl>
                                          <p:spTgt spid="2457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28600"/>
            <a:ext cx="8229600" cy="941388"/>
          </a:xfrm>
        </p:spPr>
        <p:txBody>
          <a:bodyPr/>
          <a:lstStyle/>
          <a:p>
            <a:pPr eaLnBrk="1" hangingPunct="1">
              <a:defRPr/>
            </a:pPr>
            <a:r>
              <a:rPr lang="en-US" b="1" u="sng">
                <a:latin typeface="Arial" charset="0"/>
                <a:cs typeface="+mj-cs"/>
              </a:rPr>
              <a:t>Students are expected to :</a:t>
            </a:r>
          </a:p>
        </p:txBody>
      </p:sp>
      <p:sp>
        <p:nvSpPr>
          <p:cNvPr id="10243" name="Rectangle 3"/>
          <p:cNvSpPr>
            <a:spLocks noGrp="1" noChangeArrowheads="1"/>
          </p:cNvSpPr>
          <p:nvPr>
            <p:ph idx="1"/>
          </p:nvPr>
        </p:nvSpPr>
        <p:spPr>
          <a:xfrm>
            <a:off x="457200" y="838200"/>
            <a:ext cx="8382000" cy="6248400"/>
          </a:xfrm>
        </p:spPr>
        <p:txBody>
          <a:bodyPr/>
          <a:lstStyle/>
          <a:p>
            <a:pPr marL="0" indent="0" eaLnBrk="1" hangingPunct="1">
              <a:buNone/>
              <a:defRPr/>
            </a:pPr>
            <a:r>
              <a:rPr lang="en-US" sz="2800" dirty="0">
                <a:latin typeface="Verdana" charset="0"/>
                <a:cs typeface="+mn-cs"/>
              </a:rPr>
              <a:t>Use Spanish as much as possible in class.</a:t>
            </a:r>
          </a:p>
          <a:p>
            <a:pPr marL="0" indent="0" eaLnBrk="1" hangingPunct="1">
              <a:buNone/>
              <a:defRPr/>
            </a:pPr>
            <a:r>
              <a:rPr lang="en-US" sz="2800" dirty="0">
                <a:solidFill>
                  <a:schemeClr val="accent1"/>
                </a:solidFill>
                <a:latin typeface="Verdana" charset="0"/>
                <a:cs typeface="+mn-cs"/>
              </a:rPr>
              <a:t>Be prompt and regular in </a:t>
            </a:r>
            <a:r>
              <a:rPr lang="en-US" sz="2800" dirty="0" smtClean="0">
                <a:solidFill>
                  <a:schemeClr val="accent1"/>
                </a:solidFill>
                <a:latin typeface="Verdana" charset="0"/>
                <a:cs typeface="+mn-cs"/>
              </a:rPr>
              <a:t>attendance.</a:t>
            </a:r>
            <a:endParaRPr lang="en-US" sz="2800" dirty="0">
              <a:solidFill>
                <a:schemeClr val="accent1"/>
              </a:solidFill>
              <a:latin typeface="Verdana" charset="0"/>
              <a:cs typeface="+mn-cs"/>
            </a:endParaRPr>
          </a:p>
          <a:p>
            <a:pPr marL="0" indent="0" eaLnBrk="1" hangingPunct="1">
              <a:buNone/>
              <a:defRPr/>
            </a:pPr>
            <a:r>
              <a:rPr lang="en-US" sz="2800" dirty="0">
                <a:latin typeface="Verdana" charset="0"/>
                <a:cs typeface="+mn-cs"/>
              </a:rPr>
              <a:t>Sign the Tardy Log before taking your seat if you arrive </a:t>
            </a:r>
            <a:r>
              <a:rPr lang="en-US" sz="2800" dirty="0" smtClean="0">
                <a:latin typeface="Verdana" charset="0"/>
                <a:cs typeface="+mn-cs"/>
              </a:rPr>
              <a:t>late.  </a:t>
            </a:r>
            <a:r>
              <a:rPr lang="en-US" sz="2800" dirty="0">
                <a:latin typeface="Verdana" charset="0"/>
                <a:cs typeface="+mn-cs"/>
              </a:rPr>
              <a:t>This is located </a:t>
            </a:r>
            <a:r>
              <a:rPr lang="en-US" sz="2800" dirty="0" smtClean="0">
                <a:latin typeface="Verdana" charset="0"/>
                <a:cs typeface="+mn-cs"/>
              </a:rPr>
              <a:t>behind the door.</a:t>
            </a:r>
          </a:p>
          <a:p>
            <a:pPr marL="0" indent="0" eaLnBrk="1" hangingPunct="1">
              <a:buNone/>
              <a:defRPr/>
            </a:pPr>
            <a:r>
              <a:rPr lang="en-US" sz="2800" dirty="0" smtClean="0">
                <a:solidFill>
                  <a:srgbClr val="009900"/>
                </a:solidFill>
                <a:latin typeface="Verdana" charset="0"/>
                <a:cs typeface="+mn-cs"/>
              </a:rPr>
              <a:t>Bring </a:t>
            </a:r>
            <a:r>
              <a:rPr lang="en-US" sz="2800" dirty="0">
                <a:solidFill>
                  <a:srgbClr val="009900"/>
                </a:solidFill>
                <a:latin typeface="Verdana" charset="0"/>
                <a:cs typeface="+mn-cs"/>
              </a:rPr>
              <a:t>needed materials to class every day. </a:t>
            </a:r>
            <a:r>
              <a:rPr lang="en-US" sz="2800" dirty="0" smtClean="0">
                <a:solidFill>
                  <a:srgbClr val="009900"/>
                </a:solidFill>
                <a:latin typeface="Verdana" charset="0"/>
                <a:cs typeface="+mn-cs"/>
              </a:rPr>
              <a:t>( </a:t>
            </a:r>
            <a:r>
              <a:rPr lang="en-US" sz="2800" dirty="0">
                <a:solidFill>
                  <a:srgbClr val="009900"/>
                </a:solidFill>
                <a:latin typeface="Verdana" charset="0"/>
                <a:cs typeface="+mn-cs"/>
              </a:rPr>
              <a:t>You will </a:t>
            </a:r>
            <a:r>
              <a:rPr lang="en-US" sz="2800" dirty="0" smtClean="0">
                <a:solidFill>
                  <a:srgbClr val="009900"/>
                </a:solidFill>
                <a:latin typeface="Verdana" charset="0"/>
                <a:cs typeface="+mn-cs"/>
              </a:rPr>
              <a:t>may lose </a:t>
            </a:r>
            <a:r>
              <a:rPr lang="en-US" sz="2800" dirty="0">
                <a:solidFill>
                  <a:srgbClr val="009900"/>
                </a:solidFill>
                <a:latin typeface="Verdana" charset="0"/>
                <a:cs typeface="+mn-cs"/>
              </a:rPr>
              <a:t>points on class participation if materials are not taken to </a:t>
            </a:r>
            <a:r>
              <a:rPr lang="en-US" sz="2800" dirty="0" smtClean="0">
                <a:solidFill>
                  <a:srgbClr val="009900"/>
                </a:solidFill>
                <a:latin typeface="Verdana" charset="0"/>
                <a:cs typeface="+mn-cs"/>
              </a:rPr>
              <a:t>class consistently)</a:t>
            </a:r>
            <a:r>
              <a:rPr lang="en-US" sz="2800" dirty="0">
                <a:solidFill>
                  <a:srgbClr val="009900"/>
                </a:solidFill>
                <a:latin typeface="Verdana" charset="0"/>
                <a:cs typeface="+mn-cs"/>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ssolve">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dissolve">
                                      <p:cBhvr>
                                        <p:cTn id="17" dur="5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dissolve">
                                      <p:cBhvr>
                                        <p:cTn id="22" dur="5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dissolve">
                                      <p:cBhvr>
                                        <p:cTn id="2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609600"/>
          </a:xfrm>
        </p:spPr>
        <p:txBody>
          <a:bodyPr>
            <a:normAutofit fontScale="90000"/>
          </a:bodyPr>
          <a:lstStyle/>
          <a:p>
            <a:pPr eaLnBrk="1" hangingPunct="1">
              <a:defRPr/>
            </a:pPr>
            <a:r>
              <a:rPr lang="en-US" sz="4000" b="1" u="sng">
                <a:latin typeface="Arial" charset="0"/>
                <a:cs typeface="+mj-cs"/>
              </a:rPr>
              <a:t>Respecting each other</a:t>
            </a:r>
          </a:p>
        </p:txBody>
      </p:sp>
      <p:sp>
        <p:nvSpPr>
          <p:cNvPr id="11267" name="Rectangle 3"/>
          <p:cNvSpPr>
            <a:spLocks noGrp="1" noChangeArrowheads="1"/>
          </p:cNvSpPr>
          <p:nvPr>
            <p:ph idx="1"/>
          </p:nvPr>
        </p:nvSpPr>
        <p:spPr>
          <a:xfrm>
            <a:off x="457200" y="609600"/>
            <a:ext cx="8229600" cy="6019800"/>
          </a:xfrm>
        </p:spPr>
        <p:txBody>
          <a:bodyPr/>
          <a:lstStyle/>
          <a:p>
            <a:pPr marL="0" indent="0" eaLnBrk="1" hangingPunct="1">
              <a:buNone/>
              <a:defRPr/>
            </a:pPr>
            <a:endParaRPr lang="en-US" dirty="0" smtClean="0">
              <a:latin typeface="Verdana" charset="0"/>
              <a:cs typeface="+mn-cs"/>
            </a:endParaRPr>
          </a:p>
          <a:p>
            <a:pPr marL="0" indent="0" eaLnBrk="1" hangingPunct="1">
              <a:buNone/>
              <a:defRPr/>
            </a:pPr>
            <a:r>
              <a:rPr lang="en-US" dirty="0" smtClean="0">
                <a:latin typeface="Verdana" charset="0"/>
                <a:cs typeface="+mn-cs"/>
              </a:rPr>
              <a:t>Be </a:t>
            </a:r>
            <a:r>
              <a:rPr lang="en-US" dirty="0">
                <a:latin typeface="Verdana" charset="0"/>
                <a:cs typeface="+mn-cs"/>
              </a:rPr>
              <a:t>respectful and courteous to your teacher and classmates.</a:t>
            </a:r>
          </a:p>
          <a:p>
            <a:pPr marL="0" indent="0" eaLnBrk="1" hangingPunct="1">
              <a:buNone/>
              <a:defRPr/>
            </a:pPr>
            <a:r>
              <a:rPr lang="en-US" dirty="0">
                <a:solidFill>
                  <a:srgbClr val="009900"/>
                </a:solidFill>
                <a:latin typeface="Verdana" charset="0"/>
                <a:cs typeface="+mn-cs"/>
              </a:rPr>
              <a:t>Talking out of turn is disrespectful</a:t>
            </a:r>
          </a:p>
          <a:p>
            <a:pPr marL="0" indent="0" eaLnBrk="1" hangingPunct="1">
              <a:buNone/>
              <a:defRPr/>
            </a:pPr>
            <a:r>
              <a:rPr lang="en-US" dirty="0">
                <a:latin typeface="Verdana" charset="0"/>
                <a:cs typeface="+mn-cs"/>
              </a:rPr>
              <a:t>Talking during instruction is </a:t>
            </a:r>
            <a:r>
              <a:rPr lang="en-US" dirty="0" smtClean="0">
                <a:latin typeface="Verdana" charset="0"/>
                <a:cs typeface="+mn-cs"/>
              </a:rPr>
              <a:t>disrupting.</a:t>
            </a:r>
            <a:endParaRPr lang="en-US" dirty="0">
              <a:latin typeface="Verdana" charset="0"/>
              <a:cs typeface="+mn-cs"/>
            </a:endParaRPr>
          </a:p>
          <a:p>
            <a:pPr marL="0" indent="0" eaLnBrk="1" hangingPunct="1">
              <a:buNone/>
              <a:defRPr/>
            </a:pPr>
            <a:r>
              <a:rPr lang="en-US" dirty="0">
                <a:solidFill>
                  <a:schemeClr val="accent1"/>
                </a:solidFill>
                <a:latin typeface="Verdana" charset="0"/>
                <a:cs typeface="+mn-cs"/>
              </a:rPr>
              <a:t>Raise hands to be acknowledged when you are asking or answering questions.</a:t>
            </a:r>
          </a:p>
          <a:p>
            <a:pPr marL="0" indent="0" eaLnBrk="1" hangingPunct="1">
              <a:buNone/>
              <a:defRPr/>
            </a:pPr>
            <a:r>
              <a:rPr lang="en-US" dirty="0">
                <a:solidFill>
                  <a:srgbClr val="000000"/>
                </a:solidFill>
                <a:effectLst>
                  <a:outerShdw blurRad="38100" dist="38100" dir="2700000" algn="tl">
                    <a:srgbClr val="FFFFFF"/>
                  </a:outerShdw>
                </a:effectLst>
                <a:latin typeface="Verdana" charset="0"/>
                <a:cs typeface="+mn-cs"/>
              </a:rPr>
              <a:t>Be respectful of self and do unto others as you would like others to do to you.</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ppt_x</p:attrName>
                                        </p:attrNameLst>
                                      </p:cBhvr>
                                      <p:tavLst>
                                        <p:tav tm="0">
                                          <p:val>
                                            <p:strVal val="#ppt_x-.2"/>
                                          </p:val>
                                        </p:tav>
                                        <p:tav tm="100000">
                                          <p:val>
                                            <p:strVal val="#ppt_x"/>
                                          </p:val>
                                        </p:tav>
                                      </p:tavLst>
                                    </p:anim>
                                    <p:anim calcmode="lin" valueType="num">
                                      <p:cBhvr>
                                        <p:cTn id="8" dur="1000" fill="hold"/>
                                        <p:tgtEl>
                                          <p:spTgt spid="112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500"/>
                                        <p:tgtEl>
                                          <p:spTgt spid="11267">
                                            <p:txEl>
                                              <p:pRg st="1" end="1"/>
                                            </p:txEl>
                                          </p:spTgt>
                                        </p:tgtEl>
                                      </p:cBhvr>
                                    </p:animEffect>
                                    <p:anim calcmode="lin" valueType="num">
                                      <p:cBhvr>
                                        <p:cTn id="15"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12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500"/>
                                        <p:tgtEl>
                                          <p:spTgt spid="11267">
                                            <p:txEl>
                                              <p:pRg st="2" end="2"/>
                                            </p:txEl>
                                          </p:spTgt>
                                        </p:tgtEl>
                                      </p:cBhvr>
                                    </p:animEffect>
                                    <p:anim calcmode="lin" valueType="num">
                                      <p:cBhvr>
                                        <p:cTn id="22"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12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fade">
                                      <p:cBhvr>
                                        <p:cTn id="28" dur="500"/>
                                        <p:tgtEl>
                                          <p:spTgt spid="11267">
                                            <p:txEl>
                                              <p:pRg st="3" end="3"/>
                                            </p:txEl>
                                          </p:spTgt>
                                        </p:tgtEl>
                                      </p:cBhvr>
                                    </p:animEffect>
                                    <p:anim calcmode="lin" valueType="num">
                                      <p:cBhvr>
                                        <p:cTn id="29"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126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1267">
                                            <p:txEl>
                                              <p:pRg st="4" end="4"/>
                                            </p:txEl>
                                          </p:spTgt>
                                        </p:tgtEl>
                                        <p:attrNameLst>
                                          <p:attrName>style.visibility</p:attrName>
                                        </p:attrNameLst>
                                      </p:cBhvr>
                                      <p:to>
                                        <p:strVal val="visible"/>
                                      </p:to>
                                    </p:set>
                                    <p:animEffect transition="in" filter="fade">
                                      <p:cBhvr>
                                        <p:cTn id="35" dur="500"/>
                                        <p:tgtEl>
                                          <p:spTgt spid="11267">
                                            <p:txEl>
                                              <p:pRg st="4" end="4"/>
                                            </p:txEl>
                                          </p:spTgt>
                                        </p:tgtEl>
                                      </p:cBhvr>
                                    </p:animEffect>
                                    <p:anim calcmode="lin" valueType="num">
                                      <p:cBhvr>
                                        <p:cTn id="36"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126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1267">
                                            <p:txEl>
                                              <p:pRg st="5" end="5"/>
                                            </p:txEl>
                                          </p:spTgt>
                                        </p:tgtEl>
                                        <p:attrNameLst>
                                          <p:attrName>style.visibility</p:attrName>
                                        </p:attrNameLst>
                                      </p:cBhvr>
                                      <p:to>
                                        <p:strVal val="visible"/>
                                      </p:to>
                                    </p:set>
                                    <p:animEffect transition="in" filter="fade">
                                      <p:cBhvr>
                                        <p:cTn id="42" dur="500"/>
                                        <p:tgtEl>
                                          <p:spTgt spid="11267">
                                            <p:txEl>
                                              <p:pRg st="5" end="5"/>
                                            </p:txEl>
                                          </p:spTgt>
                                        </p:tgtEl>
                                      </p:cBhvr>
                                    </p:animEffect>
                                    <p:anim calcmode="lin" valueType="num">
                                      <p:cBhvr>
                                        <p:cTn id="43"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11267">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636588"/>
          </a:xfrm>
        </p:spPr>
        <p:txBody>
          <a:bodyPr>
            <a:normAutofit fontScale="90000"/>
          </a:bodyPr>
          <a:lstStyle/>
          <a:p>
            <a:pPr eaLnBrk="1" hangingPunct="1">
              <a:defRPr/>
            </a:pPr>
            <a:r>
              <a:rPr lang="en-US" sz="4000" b="1" u="sng">
                <a:latin typeface="Arial" charset="0"/>
                <a:cs typeface="+mj-cs"/>
              </a:rPr>
              <a:t>Respecting each other</a:t>
            </a:r>
          </a:p>
        </p:txBody>
      </p:sp>
      <p:sp>
        <p:nvSpPr>
          <p:cNvPr id="12291" name="Rectangle 3"/>
          <p:cNvSpPr>
            <a:spLocks noGrp="1" noChangeArrowheads="1"/>
          </p:cNvSpPr>
          <p:nvPr>
            <p:ph idx="1"/>
          </p:nvPr>
        </p:nvSpPr>
        <p:spPr>
          <a:xfrm>
            <a:off x="457200" y="838200"/>
            <a:ext cx="8229600" cy="5638800"/>
          </a:xfrm>
        </p:spPr>
        <p:txBody>
          <a:bodyPr>
            <a:normAutofit/>
          </a:bodyPr>
          <a:lstStyle/>
          <a:p>
            <a:pPr marL="0" indent="0" eaLnBrk="1" hangingPunct="1">
              <a:lnSpc>
                <a:spcPct val="90000"/>
              </a:lnSpc>
              <a:buNone/>
              <a:defRPr/>
            </a:pPr>
            <a:r>
              <a:rPr lang="en-US" sz="2400" dirty="0">
                <a:latin typeface="Verdana" charset="0"/>
                <a:cs typeface="+mn-cs"/>
              </a:rPr>
              <a:t>Profanity – speech is free but NOT when it offends others. Profanity is offensive in the classroom.</a:t>
            </a:r>
          </a:p>
          <a:p>
            <a:pPr eaLnBrk="1" hangingPunct="1">
              <a:lnSpc>
                <a:spcPct val="90000"/>
              </a:lnSpc>
              <a:defRPr/>
            </a:pPr>
            <a:endParaRPr lang="en-US" sz="2400" dirty="0" smtClean="0">
              <a:solidFill>
                <a:schemeClr val="accent1"/>
              </a:solidFill>
              <a:latin typeface="Verdana" charset="0"/>
              <a:cs typeface="+mn-cs"/>
            </a:endParaRPr>
          </a:p>
          <a:p>
            <a:pPr marL="0" indent="0" eaLnBrk="1" hangingPunct="1">
              <a:lnSpc>
                <a:spcPct val="90000"/>
              </a:lnSpc>
              <a:buNone/>
              <a:defRPr/>
            </a:pPr>
            <a:r>
              <a:rPr lang="en-US" sz="2400" dirty="0" smtClean="0">
                <a:solidFill>
                  <a:schemeClr val="accent1"/>
                </a:solidFill>
                <a:latin typeface="Verdana" charset="0"/>
                <a:cs typeface="+mn-cs"/>
              </a:rPr>
              <a:t>Sleeping</a:t>
            </a:r>
            <a:r>
              <a:rPr lang="en-US" sz="2400" dirty="0">
                <a:solidFill>
                  <a:schemeClr val="accent1"/>
                </a:solidFill>
                <a:latin typeface="Verdana" charset="0"/>
                <a:cs typeface="+mn-cs"/>
              </a:rPr>
              <a:t>/putting heads on desk during instruction is </a:t>
            </a:r>
            <a:r>
              <a:rPr lang="en-US" sz="2400" dirty="0" err="1" smtClean="0">
                <a:solidFill>
                  <a:schemeClr val="accent1"/>
                </a:solidFill>
                <a:latin typeface="Verdana" charset="0"/>
                <a:cs typeface="+mn-cs"/>
              </a:rPr>
              <a:t>disrespectful.</a:t>
            </a:r>
            <a:r>
              <a:rPr lang="en-US" sz="2400" dirty="0" err="1" smtClean="0">
                <a:solidFill>
                  <a:schemeClr val="bg2"/>
                </a:solidFill>
                <a:latin typeface="Verdana" charset="0"/>
                <a:cs typeface="+mn-cs"/>
              </a:rPr>
              <a:t>Chewing</a:t>
            </a:r>
            <a:r>
              <a:rPr lang="en-US" sz="2400" dirty="0" smtClean="0">
                <a:solidFill>
                  <a:schemeClr val="bg2"/>
                </a:solidFill>
                <a:latin typeface="Verdana" charset="0"/>
                <a:cs typeface="+mn-cs"/>
              </a:rPr>
              <a:t> </a:t>
            </a:r>
            <a:r>
              <a:rPr lang="en-US" sz="2400" dirty="0">
                <a:solidFill>
                  <a:schemeClr val="bg2"/>
                </a:solidFill>
                <a:latin typeface="Verdana" charset="0"/>
                <a:cs typeface="+mn-cs"/>
              </a:rPr>
              <a:t>gum or having it in </a:t>
            </a:r>
            <a:endParaRPr lang="en-US" dirty="0">
              <a:solidFill>
                <a:schemeClr val="bg2"/>
              </a:solidFill>
              <a:latin typeface="Verdana" charset="0"/>
            </a:endParaRPr>
          </a:p>
          <a:p>
            <a:pPr eaLnBrk="1" hangingPunct="1">
              <a:lnSpc>
                <a:spcPct val="90000"/>
              </a:lnSpc>
              <a:defRPr/>
            </a:pPr>
            <a:endParaRPr lang="en-US" sz="2400" dirty="0" smtClean="0">
              <a:solidFill>
                <a:srgbClr val="009900"/>
              </a:solidFill>
              <a:latin typeface="Verdana" charset="0"/>
              <a:cs typeface="+mn-cs"/>
            </a:endParaRPr>
          </a:p>
          <a:p>
            <a:pPr marL="0" indent="0" eaLnBrk="1" hangingPunct="1">
              <a:lnSpc>
                <a:spcPct val="90000"/>
              </a:lnSpc>
              <a:buNone/>
              <a:defRPr/>
            </a:pPr>
            <a:r>
              <a:rPr lang="en-US" sz="2400" dirty="0" smtClean="0">
                <a:solidFill>
                  <a:srgbClr val="009900"/>
                </a:solidFill>
                <a:latin typeface="Verdana" charset="0"/>
                <a:cs typeface="+mn-cs"/>
              </a:rPr>
              <a:t>Fighting </a:t>
            </a:r>
            <a:r>
              <a:rPr lang="en-US" sz="2400" dirty="0">
                <a:solidFill>
                  <a:srgbClr val="009900"/>
                </a:solidFill>
                <a:latin typeface="Verdana" charset="0"/>
                <a:cs typeface="+mn-cs"/>
              </a:rPr>
              <a:t>in class is disrespectful - do NOT touch others with any part of your person or any object.</a:t>
            </a:r>
          </a:p>
          <a:p>
            <a:pPr eaLnBrk="1" hangingPunct="1">
              <a:lnSpc>
                <a:spcPct val="90000"/>
              </a:lnSpc>
              <a:defRPr/>
            </a:pPr>
            <a:endParaRPr lang="en-US" sz="2400" dirty="0" smtClean="0">
              <a:solidFill>
                <a:srgbClr val="000000"/>
              </a:solidFill>
              <a:effectLst>
                <a:outerShdw blurRad="38100" dist="38100" dir="2700000" algn="tl">
                  <a:srgbClr val="FFFFFF"/>
                </a:outerShdw>
              </a:effectLst>
              <a:latin typeface="Verdana" charset="0"/>
              <a:cs typeface="+mn-cs"/>
            </a:endParaRPr>
          </a:p>
          <a:p>
            <a:pPr marL="0" indent="0" eaLnBrk="1" hangingPunct="1">
              <a:lnSpc>
                <a:spcPct val="90000"/>
              </a:lnSpc>
              <a:buNone/>
              <a:defRPr/>
            </a:pPr>
            <a:r>
              <a:rPr lang="en-US" sz="2400" dirty="0" smtClean="0">
                <a:solidFill>
                  <a:srgbClr val="000000"/>
                </a:solidFill>
                <a:effectLst>
                  <a:outerShdw blurRad="38100" dist="38100" dir="2700000" algn="tl">
                    <a:srgbClr val="FFFFFF"/>
                  </a:outerShdw>
                </a:effectLst>
                <a:latin typeface="Verdana" charset="0"/>
                <a:cs typeface="+mn-cs"/>
              </a:rPr>
              <a:t>Cheating </a:t>
            </a:r>
            <a:r>
              <a:rPr lang="en-US" sz="2400" dirty="0">
                <a:solidFill>
                  <a:srgbClr val="000000"/>
                </a:solidFill>
                <a:effectLst>
                  <a:outerShdw blurRad="38100" dist="38100" dir="2700000" algn="tl">
                    <a:srgbClr val="FFFFFF"/>
                  </a:outerShdw>
                </a:effectLst>
                <a:latin typeface="Verdana" charset="0"/>
                <a:cs typeface="+mn-cs"/>
              </a:rPr>
              <a:t>is disrespectful – Do your own work unless working in groups or pairs. Both </a:t>
            </a:r>
            <a:r>
              <a:rPr lang="en-US" sz="2400" u="sng" dirty="0">
                <a:solidFill>
                  <a:srgbClr val="000000"/>
                </a:solidFill>
                <a:effectLst>
                  <a:outerShdw blurRad="38100" dist="38100" dir="2700000" algn="tl">
                    <a:srgbClr val="FFFFFF"/>
                  </a:outerShdw>
                </a:effectLst>
                <a:latin typeface="Verdana" charset="0"/>
                <a:cs typeface="+mn-cs"/>
              </a:rPr>
              <a:t>cheater</a:t>
            </a:r>
            <a:r>
              <a:rPr lang="en-US" sz="2400" dirty="0">
                <a:solidFill>
                  <a:srgbClr val="000000"/>
                </a:solidFill>
                <a:effectLst>
                  <a:outerShdw blurRad="38100" dist="38100" dir="2700000" algn="tl">
                    <a:srgbClr val="FFFFFF"/>
                  </a:outerShdw>
                </a:effectLst>
                <a:latin typeface="Verdana" charset="0"/>
                <a:cs typeface="+mn-cs"/>
              </a:rPr>
              <a:t> </a:t>
            </a:r>
            <a:r>
              <a:rPr lang="en-US" sz="2400" dirty="0" smtClean="0">
                <a:solidFill>
                  <a:srgbClr val="000000"/>
                </a:solidFill>
                <a:effectLst>
                  <a:outerShdw blurRad="38100" dist="38100" dir="2700000" algn="tl">
                    <a:srgbClr val="FFFFFF"/>
                  </a:outerShdw>
                </a:effectLst>
                <a:latin typeface="Verdana" charset="0"/>
                <a:cs typeface="+mn-cs"/>
              </a:rPr>
              <a:t>and</a:t>
            </a:r>
            <a:r>
              <a:rPr lang="ja-JP" altLang="en-US" sz="2400" dirty="0" smtClean="0">
                <a:solidFill>
                  <a:srgbClr val="000000"/>
                </a:solidFill>
                <a:effectLst>
                  <a:outerShdw blurRad="38100" dist="38100" dir="2700000" algn="tl">
                    <a:srgbClr val="FFFFFF"/>
                  </a:outerShdw>
                </a:effectLst>
                <a:latin typeface="Verdana" charset="0"/>
                <a:cs typeface="+mn-cs"/>
              </a:rPr>
              <a:t>“</a:t>
            </a:r>
            <a:r>
              <a:rPr lang="en-US" sz="2400" u="sng" dirty="0" err="1">
                <a:solidFill>
                  <a:srgbClr val="000000"/>
                </a:solidFill>
                <a:effectLst>
                  <a:outerShdw blurRad="38100" dist="38100" dir="2700000" algn="tl">
                    <a:srgbClr val="FFFFFF"/>
                  </a:outerShdw>
                </a:effectLst>
                <a:latin typeface="Verdana" charset="0"/>
                <a:cs typeface="+mn-cs"/>
              </a:rPr>
              <a:t>cheatee</a:t>
            </a:r>
            <a:r>
              <a:rPr lang="ja-JP" altLang="en-US" sz="2400" u="sng" dirty="0" smtClean="0">
                <a:solidFill>
                  <a:srgbClr val="000000"/>
                </a:solidFill>
                <a:effectLst>
                  <a:outerShdw blurRad="38100" dist="38100" dir="2700000" algn="tl">
                    <a:srgbClr val="FFFFFF"/>
                  </a:outerShdw>
                </a:effectLst>
                <a:latin typeface="Verdana" charset="0"/>
                <a:cs typeface="+mn-cs"/>
              </a:rPr>
              <a:t>”</a:t>
            </a:r>
            <a:r>
              <a:rPr lang="en-US" sz="2400" dirty="0" smtClean="0">
                <a:solidFill>
                  <a:srgbClr val="000000"/>
                </a:solidFill>
                <a:effectLst>
                  <a:outerShdw blurRad="38100" dist="38100" dir="2700000" algn="tl">
                    <a:srgbClr val="FFFFFF"/>
                  </a:outerShdw>
                </a:effectLst>
                <a:latin typeface="Verdana" charset="0"/>
                <a:cs typeface="+mn-cs"/>
              </a:rPr>
              <a:t>will </a:t>
            </a:r>
            <a:r>
              <a:rPr lang="en-US" sz="2400" dirty="0">
                <a:solidFill>
                  <a:srgbClr val="000000"/>
                </a:solidFill>
                <a:effectLst>
                  <a:outerShdw blurRad="38100" dist="38100" dir="2700000" algn="tl">
                    <a:srgbClr val="FFFFFF"/>
                  </a:outerShdw>
                </a:effectLst>
                <a:latin typeface="Verdana" charset="0"/>
                <a:cs typeface="+mn-cs"/>
              </a:rPr>
              <a:t>get a failing grade for that assignment</a:t>
            </a:r>
            <a:r>
              <a:rPr lang="en-US" sz="2400" dirty="0">
                <a:latin typeface="Verdana" charset="0"/>
                <a:cs typeface="+mn-cs"/>
              </a:rPr>
              <a:t>.</a:t>
            </a:r>
          </a:p>
          <a:p>
            <a:pPr eaLnBrk="1" hangingPunct="1">
              <a:lnSpc>
                <a:spcPct val="90000"/>
              </a:lnSpc>
              <a:buFont typeface="Wingdings" charset="0"/>
              <a:buNone/>
              <a:defRPr/>
            </a:pPr>
            <a:endParaRPr lang="en-US" sz="2400" dirty="0">
              <a:latin typeface="Verdana" charset="0"/>
              <a:cs typeface="+mn-cs"/>
            </a:endParaRPr>
          </a:p>
          <a:p>
            <a:pPr eaLnBrk="1" hangingPunct="1">
              <a:lnSpc>
                <a:spcPct val="90000"/>
              </a:lnSpc>
              <a:defRPr/>
            </a:pPr>
            <a:endParaRPr lang="en-US" sz="2400" dirty="0">
              <a:latin typeface="Verdana" charset="0"/>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12290"/>
                                        </p:tgtEl>
                                      </p:cBhvr>
                                    </p:animEffect>
                                    <p:animScale>
                                      <p:cBhvr>
                                        <p:cTn id="7" dur="250" autoRev="1" fill="hold"/>
                                        <p:tgtEl>
                                          <p:spTgt spid="1229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b="1" u="sng">
                <a:latin typeface="Arial" charset="0"/>
                <a:cs typeface="+mj-cs"/>
              </a:rPr>
              <a:t>Extremely Important</a:t>
            </a:r>
          </a:p>
        </p:txBody>
      </p:sp>
      <p:sp>
        <p:nvSpPr>
          <p:cNvPr id="13315" name="Rectangle 3"/>
          <p:cNvSpPr>
            <a:spLocks noGrp="1" noChangeArrowheads="1"/>
          </p:cNvSpPr>
          <p:nvPr>
            <p:ph idx="1"/>
          </p:nvPr>
        </p:nvSpPr>
        <p:spPr/>
        <p:txBody>
          <a:bodyPr>
            <a:normAutofit lnSpcReduction="10000"/>
          </a:bodyPr>
          <a:lstStyle/>
          <a:p>
            <a:pPr marL="0" indent="0" eaLnBrk="1" hangingPunct="1">
              <a:lnSpc>
                <a:spcPct val="90000"/>
              </a:lnSpc>
              <a:buNone/>
              <a:defRPr/>
            </a:pPr>
            <a:r>
              <a:rPr lang="en-US" dirty="0">
                <a:latin typeface="Verdana" charset="0"/>
                <a:cs typeface="+mn-cs"/>
              </a:rPr>
              <a:t>Stay in class!!</a:t>
            </a:r>
          </a:p>
          <a:p>
            <a:pPr marL="0" indent="0" eaLnBrk="1" hangingPunct="1">
              <a:lnSpc>
                <a:spcPct val="90000"/>
              </a:lnSpc>
              <a:buNone/>
              <a:defRPr/>
            </a:pPr>
            <a:r>
              <a:rPr lang="en-US" dirty="0">
                <a:solidFill>
                  <a:schemeClr val="hlink"/>
                </a:solidFill>
                <a:latin typeface="Verdana" charset="0"/>
                <a:cs typeface="+mn-cs"/>
              </a:rPr>
              <a:t>Take care of personal needs before class</a:t>
            </a:r>
          </a:p>
          <a:p>
            <a:pPr marL="329184" lvl="1" indent="0" eaLnBrk="1" hangingPunct="1">
              <a:lnSpc>
                <a:spcPct val="90000"/>
              </a:lnSpc>
              <a:buNone/>
              <a:defRPr/>
            </a:pPr>
            <a:r>
              <a:rPr lang="en-US" dirty="0">
                <a:latin typeface="Verdana" charset="0"/>
              </a:rPr>
              <a:t>Water</a:t>
            </a:r>
          </a:p>
          <a:p>
            <a:pPr marL="329184" lvl="1" indent="0" eaLnBrk="1" hangingPunct="1">
              <a:lnSpc>
                <a:spcPct val="90000"/>
              </a:lnSpc>
              <a:buNone/>
              <a:defRPr/>
            </a:pPr>
            <a:r>
              <a:rPr lang="en-US" dirty="0">
                <a:solidFill>
                  <a:schemeClr val="folHlink"/>
                </a:solidFill>
                <a:latin typeface="Verdana" charset="0"/>
              </a:rPr>
              <a:t>Restroom </a:t>
            </a:r>
          </a:p>
          <a:p>
            <a:pPr marL="329184" lvl="1" indent="0" eaLnBrk="1" hangingPunct="1">
              <a:lnSpc>
                <a:spcPct val="90000"/>
              </a:lnSpc>
              <a:buNone/>
              <a:defRPr/>
            </a:pPr>
            <a:r>
              <a:rPr lang="en-US" dirty="0">
                <a:latin typeface="Verdana" charset="0"/>
              </a:rPr>
              <a:t>Nurse (except for emergencies)</a:t>
            </a:r>
          </a:p>
          <a:p>
            <a:pPr marL="329184" lvl="1" indent="0" eaLnBrk="1" hangingPunct="1">
              <a:lnSpc>
                <a:spcPct val="90000"/>
              </a:lnSpc>
              <a:buNone/>
              <a:defRPr/>
            </a:pPr>
            <a:r>
              <a:rPr lang="en-US" dirty="0">
                <a:solidFill>
                  <a:schemeClr val="accent1"/>
                </a:solidFill>
                <a:latin typeface="Verdana" charset="0"/>
              </a:rPr>
              <a:t>Personal grooming – combing hair, putting on make-up etc.</a:t>
            </a:r>
          </a:p>
          <a:p>
            <a:pPr marL="329184" lvl="1" indent="0" eaLnBrk="1" hangingPunct="1">
              <a:lnSpc>
                <a:spcPct val="90000"/>
              </a:lnSpc>
              <a:buNone/>
              <a:defRPr/>
            </a:pPr>
            <a:r>
              <a:rPr lang="en-US" sz="3200" b="1" dirty="0">
                <a:latin typeface="Verdana" charset="0"/>
              </a:rPr>
              <a:t>We need to stay in class and out of the halls during class time.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p:cTn id="13"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3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p:cTn id="19"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3315">
                                            <p:txEl>
                                              <p:pRg st="1" end="1"/>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 calcmode="lin" valueType="num">
                                      <p:cBhvr>
                                        <p:cTn id="23"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3315">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 calcmode="lin" valueType="num">
                                      <p:cBhvr>
                                        <p:cTn id="27"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3315">
                                            <p:txEl>
                                              <p:pRg st="3" end="3"/>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p:cTn id="31"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3315">
                                            <p:txEl>
                                              <p:pRg st="4" end="4"/>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3315">
                                            <p:txEl>
                                              <p:pRg st="5" end="5"/>
                                            </p:txEl>
                                          </p:spTgt>
                                        </p:tgtEl>
                                        <p:attrNameLst>
                                          <p:attrName>style.visibility</p:attrName>
                                        </p:attrNameLst>
                                      </p:cBhvr>
                                      <p:to>
                                        <p:strVal val="visible"/>
                                      </p:to>
                                    </p:set>
                                    <p:anim calcmode="lin" valueType="num">
                                      <p:cBhvr>
                                        <p:cTn id="35" dur="500" fill="hold"/>
                                        <p:tgtEl>
                                          <p:spTgt spid="1331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3315">
                                            <p:txEl>
                                              <p:pRg st="5" end="5"/>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13315">
                                            <p:txEl>
                                              <p:pRg st="6" end="6"/>
                                            </p:txEl>
                                          </p:spTgt>
                                        </p:tgtEl>
                                        <p:attrNameLst>
                                          <p:attrName>style.visibility</p:attrName>
                                        </p:attrNameLst>
                                      </p:cBhvr>
                                      <p:to>
                                        <p:strVal val="visible"/>
                                      </p:to>
                                    </p:set>
                                    <p:anim calcmode="lin" valueType="num">
                                      <p:cBhvr>
                                        <p:cTn id="39" dur="500" fill="hold"/>
                                        <p:tgtEl>
                                          <p:spTgt spid="13315">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1331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Sketchbook.thmx</Template>
  <TotalTime>1056</TotalTime>
  <Words>1076</Words>
  <Application>Microsoft Macintosh PowerPoint</Application>
  <PresentationFormat>On-screen Show (4:3)</PresentationFormat>
  <Paragraphs>119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Sketchbook</vt:lpstr>
      <vt:lpstr> ESPAÑOL PROFE  ALLEN </vt:lpstr>
      <vt:lpstr>My Vision For My Classes</vt:lpstr>
      <vt:lpstr>Policies and Procedures</vt:lpstr>
      <vt:lpstr>Presentation of Work</vt:lpstr>
      <vt:lpstr>Grading Policy</vt:lpstr>
      <vt:lpstr>Students are expected to :</vt:lpstr>
      <vt:lpstr>Respecting each other</vt:lpstr>
      <vt:lpstr>Respecting each other</vt:lpstr>
      <vt:lpstr>Extremely Important</vt:lpstr>
      <vt:lpstr>Note Books</vt:lpstr>
      <vt:lpstr>Procedures at beginning of class</vt:lpstr>
      <vt:lpstr>Procedures at beginning of class</vt:lpstr>
      <vt:lpstr>NOTE FROM YOUR TEACHER</vt:lpstr>
      <vt:lpstr>Procedures during class</vt:lpstr>
      <vt:lpstr>Procedures at end of class</vt:lpstr>
      <vt:lpstr>ZERO TOLERANCE</vt:lpstr>
      <vt:lpstr>Enjoy!!!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DE ESPAÑOL 1 PROFESORA J. M. EDWARDS MA. BA(Hons). Dip. Ed.</dc:title>
  <dc:creator>Julia</dc:creator>
  <cp:lastModifiedBy>macos macos</cp:lastModifiedBy>
  <cp:revision>33</cp:revision>
  <dcterms:created xsi:type="dcterms:W3CDTF">2008-08-31T23:31:53Z</dcterms:created>
  <dcterms:modified xsi:type="dcterms:W3CDTF">2015-09-07T01:58:39Z</dcterms:modified>
</cp:coreProperties>
</file>